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7" r:id="rId2"/>
    <p:sldId id="453" r:id="rId3"/>
    <p:sldId id="258" r:id="rId4"/>
    <p:sldId id="259" r:id="rId5"/>
    <p:sldId id="261" r:id="rId6"/>
    <p:sldId id="260" r:id="rId7"/>
    <p:sldId id="271" r:id="rId8"/>
    <p:sldId id="454" r:id="rId9"/>
    <p:sldId id="458" r:id="rId10"/>
    <p:sldId id="459" r:id="rId11"/>
    <p:sldId id="460" r:id="rId12"/>
    <p:sldId id="461" r:id="rId13"/>
    <p:sldId id="462" r:id="rId14"/>
    <p:sldId id="262" r:id="rId15"/>
    <p:sldId id="463" r:id="rId16"/>
    <p:sldId id="464" r:id="rId17"/>
    <p:sldId id="465" r:id="rId18"/>
    <p:sldId id="466" r:id="rId19"/>
    <p:sldId id="467" r:id="rId20"/>
    <p:sldId id="266" r:id="rId21"/>
    <p:sldId id="264" r:id="rId22"/>
    <p:sldId id="263" r:id="rId23"/>
    <p:sldId id="468" r:id="rId24"/>
    <p:sldId id="469" r:id="rId25"/>
    <p:sldId id="471" r:id="rId26"/>
    <p:sldId id="272" r:id="rId27"/>
    <p:sldId id="472" r:id="rId28"/>
    <p:sldId id="273" r:id="rId29"/>
    <p:sldId id="473" r:id="rId30"/>
    <p:sldId id="274" r:id="rId31"/>
    <p:sldId id="275" r:id="rId32"/>
    <p:sldId id="276" r:id="rId33"/>
    <p:sldId id="277" r:id="rId34"/>
    <p:sldId id="278" r:id="rId35"/>
    <p:sldId id="268" r:id="rId36"/>
    <p:sldId id="455" r:id="rId37"/>
    <p:sldId id="269" r:id="rId38"/>
    <p:sldId id="456" r:id="rId39"/>
    <p:sldId id="270" r:id="rId40"/>
    <p:sldId id="457" r:id="rId4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p:scale>
          <a:sx n="78" d="100"/>
          <a:sy n="78" d="100"/>
        </p:scale>
        <p:origin x="72"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jpe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6D4201-2DD7-44DA-BC35-16821A8E329A}" type="datetimeFigureOut">
              <a:rPr lang="fr-FR" smtClean="0"/>
              <a:t>11/12/2023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92F9EC-C4FB-47EF-BAE1-EF250BA36E8D}" type="slidenum">
              <a:rPr lang="fr-FR" smtClean="0"/>
              <a:t>‹N°›</a:t>
            </a:fld>
            <a:endParaRPr lang="fr-FR"/>
          </a:p>
        </p:txBody>
      </p:sp>
    </p:spTree>
    <p:extLst>
      <p:ext uri="{BB962C8B-B14F-4D97-AF65-F5344CB8AC3E}">
        <p14:creationId xmlns:p14="http://schemas.microsoft.com/office/powerpoint/2010/main" val="5816089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30" name="Google Shape;13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13</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a74d723d3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a74d723d3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2a74d723d3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a1fcfb418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a1fcfb418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a0813db46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a0813db46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461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Espace réservé de l'image des diapositives 1">
            <a:extLst>
              <a:ext uri="{FF2B5EF4-FFF2-40B4-BE49-F238E27FC236}">
                <a16:creationId xmlns:a16="http://schemas.microsoft.com/office/drawing/2014/main" id="{6B11657E-4731-4B83-A5E5-9885FFE670B7}"/>
              </a:ext>
            </a:extLst>
          </p:cNvPr>
          <p:cNvSpPr>
            <a:spLocks noGrp="1" noRot="1" noChangeAspect="1" noTextEdit="1"/>
          </p:cNvSpPr>
          <p:nvPr>
            <p:ph type="sldImg"/>
          </p:nvPr>
        </p:nvSpPr>
        <p:spPr>
          <a:ln/>
        </p:spPr>
      </p:sp>
      <p:sp>
        <p:nvSpPr>
          <p:cNvPr id="16387" name="Espace réservé des commentaires 2">
            <a:extLst>
              <a:ext uri="{FF2B5EF4-FFF2-40B4-BE49-F238E27FC236}">
                <a16:creationId xmlns:a16="http://schemas.microsoft.com/office/drawing/2014/main" id="{214D6E28-25F6-421B-A3F9-08A6B4700250}"/>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fr-FR"/>
              <a:t>Sujets abordés</a:t>
            </a:r>
          </a:p>
          <a:p>
            <a:r>
              <a:rPr lang="fr-FR" altLang="fr-FR"/>
              <a:t>Disciplines mobilidées</a:t>
            </a:r>
          </a:p>
        </p:txBody>
      </p:sp>
      <p:sp>
        <p:nvSpPr>
          <p:cNvPr id="16388" name="Espace réservé du numéro de diapositive 3">
            <a:extLst>
              <a:ext uri="{FF2B5EF4-FFF2-40B4-BE49-F238E27FC236}">
                <a16:creationId xmlns:a16="http://schemas.microsoft.com/office/drawing/2014/main" id="{7A3C3A27-21B1-4634-A42D-AD1783413EF9}"/>
              </a:ext>
            </a:extLst>
          </p:cNvPr>
          <p:cNvSpPr txBox="1">
            <a:spLocks noGrp="1"/>
          </p:cNvSpPr>
          <p:nvPr/>
        </p:nvSpPr>
        <p:spPr bwMode="auto">
          <a:xfrm>
            <a:off x="4027488" y="9721850"/>
            <a:ext cx="3074987"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46" tIns="47373" rIns="94746" bIns="47373" anchor="b"/>
          <a:lstStyle>
            <a:lvl1pPr defTabSz="455613">
              <a:spcBef>
                <a:spcPct val="30000"/>
              </a:spcBef>
              <a:defRPr sz="1200">
                <a:solidFill>
                  <a:schemeClr val="tx1"/>
                </a:solidFill>
                <a:latin typeface="Calibri" panose="020F0502020204030204" pitchFamily="34" charset="0"/>
                <a:ea typeface="MS PGothic" panose="020B0600070205080204" pitchFamily="34" charset="-128"/>
              </a:defRPr>
            </a:lvl1pPr>
            <a:lvl2pPr marL="742950" indent="-285750" defTabSz="455613">
              <a:spcBef>
                <a:spcPct val="30000"/>
              </a:spcBef>
              <a:defRPr sz="1200">
                <a:solidFill>
                  <a:schemeClr val="tx1"/>
                </a:solidFill>
                <a:latin typeface="Calibri" panose="020F0502020204030204" pitchFamily="34" charset="0"/>
                <a:ea typeface="MS PGothic" panose="020B0600070205080204" pitchFamily="34" charset="-128"/>
              </a:defRPr>
            </a:lvl2pPr>
            <a:lvl3pPr marL="1143000" indent="-228600" defTabSz="455613">
              <a:spcBef>
                <a:spcPct val="30000"/>
              </a:spcBef>
              <a:defRPr sz="1200">
                <a:solidFill>
                  <a:schemeClr val="tx1"/>
                </a:solidFill>
                <a:latin typeface="Calibri" panose="020F0502020204030204" pitchFamily="34" charset="0"/>
                <a:ea typeface="MS PGothic" panose="020B0600070205080204" pitchFamily="34" charset="-128"/>
              </a:defRPr>
            </a:lvl3pPr>
            <a:lvl4pPr marL="1600200" indent="-228600" defTabSz="455613">
              <a:spcBef>
                <a:spcPct val="30000"/>
              </a:spcBef>
              <a:defRPr sz="1200">
                <a:solidFill>
                  <a:schemeClr val="tx1"/>
                </a:solidFill>
                <a:latin typeface="Calibri" panose="020F0502020204030204" pitchFamily="34" charset="0"/>
                <a:ea typeface="MS PGothic" panose="020B0600070205080204" pitchFamily="34" charset="-128"/>
              </a:defRPr>
            </a:lvl4pPr>
            <a:lvl5pPr marL="2057400" indent="-228600" defTabSz="455613">
              <a:spcBef>
                <a:spcPct val="30000"/>
              </a:spcBef>
              <a:defRPr sz="1200">
                <a:solidFill>
                  <a:schemeClr val="tx1"/>
                </a:solidFill>
                <a:latin typeface="Calibri" panose="020F0502020204030204" pitchFamily="34" charset="0"/>
                <a:ea typeface="MS PGothic" panose="020B0600070205080204" pitchFamily="34" charset="-128"/>
              </a:defRPr>
            </a:lvl5pPr>
            <a:lvl6pPr marL="2514600" indent="-228600" defTabSz="455613"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6pPr>
            <a:lvl7pPr marL="2971800" indent="-228600" defTabSz="455613"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7pPr>
            <a:lvl8pPr marL="3429000" indent="-228600" defTabSz="455613"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8pPr>
            <a:lvl9pPr marL="3886200" indent="-228600" defTabSz="455613" eaLnBrk="0" fontAlgn="base" hangingPunct="0">
              <a:spcBef>
                <a:spcPct val="30000"/>
              </a:spcBef>
              <a:spcAft>
                <a:spcPct val="0"/>
              </a:spcAft>
              <a:defRPr sz="1200">
                <a:solidFill>
                  <a:schemeClr val="tx1"/>
                </a:solidFill>
                <a:latin typeface="Calibri" panose="020F0502020204030204" pitchFamily="34" charset="0"/>
                <a:ea typeface="MS PGothic" panose="020B0600070205080204" pitchFamily="34" charset="-128"/>
              </a:defRPr>
            </a:lvl9pPr>
          </a:lstStyle>
          <a:p>
            <a:pPr algn="r" eaLnBrk="1" hangingPunct="1">
              <a:spcBef>
                <a:spcPct val="0"/>
              </a:spcBef>
            </a:pPr>
            <a:fld id="{9A2FD635-DB5C-4E4E-863F-B43A5F5ABE62}" type="slidenum">
              <a:rPr lang="fr-FR" altLang="fr-FR"/>
              <a:pPr algn="r" eaLnBrk="1" hangingPunct="1">
                <a:spcBef>
                  <a:spcPct val="0"/>
                </a:spcBef>
              </a:pPr>
              <a:t>2</a:t>
            </a:fld>
            <a:endParaRPr lang="fr-FR" alt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a0813db4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a0813db4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648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1" name="Google Shape;20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7" name="Google Shape;227;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5" name="Google Shape;23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5" name="Google Shape;235;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54053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43" name="Google Shape;243;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43" name="Google Shape;243;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71477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51" name="Google Shape;25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30</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59" name="Google Shape;259;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a:solidFill>
                  <a:schemeClr val="dk1"/>
                </a:solidFill>
                <a:latin typeface="Calibri"/>
                <a:ea typeface="Calibri"/>
                <a:cs typeface="Calibri"/>
                <a:sym typeface="Calibri"/>
              </a:rPr>
              <a:t>31</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a1fcfb41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a1fcfb41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solidFill>
            <a:srgbClr val="729FCF"/>
          </a:solidFill>
          <a:ln w="25400" cap="flat" cmpd="sng">
            <a:solidFill>
              <a:srgbClr val="3465A4"/>
            </a:solidFill>
            <a:prstDash val="solid"/>
            <a:round/>
            <a:headEnd type="none" w="sm" len="sm"/>
            <a:tailEnd type="none" w="sm" len="sm"/>
          </a:ln>
        </p:spPr>
      </p:sp>
      <p:sp>
        <p:nvSpPr>
          <p:cNvPr id="267" name="Google Shape;267;p21:notes"/>
          <p:cNvSpPr txBox="1">
            <a:spLocks noGrp="1"/>
          </p:cNvSpPr>
          <p:nvPr>
            <p:ph type="body" idx="1"/>
          </p:nvPr>
        </p:nvSpPr>
        <p:spPr>
          <a:xfrm>
            <a:off x="945927" y="4861537"/>
            <a:ext cx="5206926" cy="46054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a1fcfb418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a1fcfb418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a1fcfb418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a1fcfb418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7009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a1fcfb418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a1fcfb418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a1fcfb418d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2a1fcfb418d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89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a1fcfb418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a1fcfb418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a1fcfb418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a1fcfb418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7584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a1fcfb418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a1fcfb418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a1fcfb418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a1fcfb418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2a0813db463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2a0813db463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 name="Google Shape;10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11828F-649A-4427-9539-F19A1A30684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13D8785B-8C2F-47D9-8991-019D4E9ABB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226C49B-E38B-417B-9B85-5DCC72DA2A8C}"/>
              </a:ext>
            </a:extLst>
          </p:cNvPr>
          <p:cNvSpPr>
            <a:spLocks noGrp="1"/>
          </p:cNvSpPr>
          <p:nvPr>
            <p:ph type="dt" sz="half" idx="10"/>
          </p:nvPr>
        </p:nvSpPr>
        <p:spPr/>
        <p:txBody>
          <a:bodyPr/>
          <a:lstStyle/>
          <a:p>
            <a:fld id="{D3528F0B-4DB3-44BD-B3B5-4E08072BCA10}" type="datetime1">
              <a:rPr lang="fr-FR" smtClean="0"/>
              <a:t>08/01/2024</a:t>
            </a:fld>
            <a:endParaRPr lang="fr-FR"/>
          </a:p>
        </p:txBody>
      </p:sp>
      <p:sp>
        <p:nvSpPr>
          <p:cNvPr id="5" name="Espace réservé du pied de page 4">
            <a:extLst>
              <a:ext uri="{FF2B5EF4-FFF2-40B4-BE49-F238E27FC236}">
                <a16:creationId xmlns:a16="http://schemas.microsoft.com/office/drawing/2014/main" id="{3D9405B2-B7EC-4B57-BA7C-45C3CAC3A7A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348110B-889D-472B-959D-485A54AFAE32}"/>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1837941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A08D72-C577-4A99-9E57-9F68964A00A2}"/>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72770E40-6AD5-45BD-A80A-F44CB9BAF1C5}"/>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3405080-4E87-49DC-BCF6-435654505ACA}"/>
              </a:ext>
            </a:extLst>
          </p:cNvPr>
          <p:cNvSpPr>
            <a:spLocks noGrp="1"/>
          </p:cNvSpPr>
          <p:nvPr>
            <p:ph type="dt" sz="half" idx="10"/>
          </p:nvPr>
        </p:nvSpPr>
        <p:spPr/>
        <p:txBody>
          <a:bodyPr/>
          <a:lstStyle/>
          <a:p>
            <a:fld id="{AC575889-EB71-41A5-AE20-81B2CD9A9E77}" type="datetime1">
              <a:rPr lang="fr-FR" smtClean="0"/>
              <a:t>08/01/2024</a:t>
            </a:fld>
            <a:endParaRPr lang="fr-FR"/>
          </a:p>
        </p:txBody>
      </p:sp>
      <p:sp>
        <p:nvSpPr>
          <p:cNvPr id="5" name="Espace réservé du pied de page 4">
            <a:extLst>
              <a:ext uri="{FF2B5EF4-FFF2-40B4-BE49-F238E27FC236}">
                <a16:creationId xmlns:a16="http://schemas.microsoft.com/office/drawing/2014/main" id="{F5BE48B6-E8A4-426F-8FC9-45718C93D14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53A8B6D-E343-49C7-A2FC-EF6FEFA17279}"/>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88886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21ACB0D-DA4D-4121-9D57-6D884CE28F58}"/>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27A3F52-9657-466C-872F-3E3C1B2B1E0E}"/>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B306CE0-9268-46E6-BF1E-A67F9F2C834C}"/>
              </a:ext>
            </a:extLst>
          </p:cNvPr>
          <p:cNvSpPr>
            <a:spLocks noGrp="1"/>
          </p:cNvSpPr>
          <p:nvPr>
            <p:ph type="dt" sz="half" idx="10"/>
          </p:nvPr>
        </p:nvSpPr>
        <p:spPr/>
        <p:txBody>
          <a:bodyPr/>
          <a:lstStyle/>
          <a:p>
            <a:fld id="{DCA50DD0-90F1-4DE1-8694-01D2278FEA68}" type="datetime1">
              <a:rPr lang="fr-FR" smtClean="0"/>
              <a:t>08/01/2024</a:t>
            </a:fld>
            <a:endParaRPr lang="fr-FR"/>
          </a:p>
        </p:txBody>
      </p:sp>
      <p:sp>
        <p:nvSpPr>
          <p:cNvPr id="5" name="Espace réservé du pied de page 4">
            <a:extLst>
              <a:ext uri="{FF2B5EF4-FFF2-40B4-BE49-F238E27FC236}">
                <a16:creationId xmlns:a16="http://schemas.microsoft.com/office/drawing/2014/main" id="{216788EA-7E25-4508-B872-1A29EAD14DA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5B72D05-3263-4FEB-9838-99F366DADED0}"/>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255217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fr-FR" smtClean="0"/>
              <a:pPr/>
              <a:t>‹N°›</a:t>
            </a:fld>
            <a:endParaRPr lang="fr-FR"/>
          </a:p>
        </p:txBody>
      </p:sp>
    </p:spTree>
    <p:extLst>
      <p:ext uri="{BB962C8B-B14F-4D97-AF65-F5344CB8AC3E}">
        <p14:creationId xmlns:p14="http://schemas.microsoft.com/office/powerpoint/2010/main" val="2581281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3914F5-8AF4-47AD-9C3A-C0C4A4142B9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BAE8BC5-BDC4-438D-9F1C-D245AFAAE7D3}"/>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CCF064D-34C6-4022-B15E-4338D8DDE24F}"/>
              </a:ext>
            </a:extLst>
          </p:cNvPr>
          <p:cNvSpPr>
            <a:spLocks noGrp="1"/>
          </p:cNvSpPr>
          <p:nvPr>
            <p:ph type="dt" sz="half" idx="10"/>
          </p:nvPr>
        </p:nvSpPr>
        <p:spPr/>
        <p:txBody>
          <a:bodyPr/>
          <a:lstStyle/>
          <a:p>
            <a:fld id="{98C7DD53-476C-44D7-9D44-1DC97C7575C1}" type="datetime1">
              <a:rPr lang="fr-FR" smtClean="0"/>
              <a:t>08/01/2024</a:t>
            </a:fld>
            <a:endParaRPr lang="fr-FR"/>
          </a:p>
        </p:txBody>
      </p:sp>
      <p:sp>
        <p:nvSpPr>
          <p:cNvPr id="5" name="Espace réservé du pied de page 4">
            <a:extLst>
              <a:ext uri="{FF2B5EF4-FFF2-40B4-BE49-F238E27FC236}">
                <a16:creationId xmlns:a16="http://schemas.microsoft.com/office/drawing/2014/main" id="{E30A1FFA-6026-4472-A8ED-E16FB0B65B8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2D16821-5BD3-4C1B-AD52-E2F4F845C982}"/>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584945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A54332-1B1D-4FDC-9649-B2D88C23C04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D1BEEDF1-FFAA-409E-B227-D34A5F6443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1B39C962-5DD9-4BBE-96B2-698AB460A967}"/>
              </a:ext>
            </a:extLst>
          </p:cNvPr>
          <p:cNvSpPr>
            <a:spLocks noGrp="1"/>
          </p:cNvSpPr>
          <p:nvPr>
            <p:ph type="dt" sz="half" idx="10"/>
          </p:nvPr>
        </p:nvSpPr>
        <p:spPr/>
        <p:txBody>
          <a:bodyPr/>
          <a:lstStyle/>
          <a:p>
            <a:fld id="{133A7E0D-11D4-49DA-B5EC-BDDCF9E4326D}" type="datetime1">
              <a:rPr lang="fr-FR" smtClean="0"/>
              <a:t>08/01/2024</a:t>
            </a:fld>
            <a:endParaRPr lang="fr-FR"/>
          </a:p>
        </p:txBody>
      </p:sp>
      <p:sp>
        <p:nvSpPr>
          <p:cNvPr id="5" name="Espace réservé du pied de page 4">
            <a:extLst>
              <a:ext uri="{FF2B5EF4-FFF2-40B4-BE49-F238E27FC236}">
                <a16:creationId xmlns:a16="http://schemas.microsoft.com/office/drawing/2014/main" id="{2A9F8B82-49F4-4EDB-BBC6-A8C5127B8F4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E1BCE69-93DF-46F8-8756-FDAD01DDF598}"/>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3183755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01C7DA-3187-46D7-84FF-A29B2DEB6A6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3A65A89D-2E5E-49CB-94D9-2F7032760E8D}"/>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F12B5B5-453B-468C-9D98-05F81D24160A}"/>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1F88BE8-8D08-4497-B221-4C591C247ACF}"/>
              </a:ext>
            </a:extLst>
          </p:cNvPr>
          <p:cNvSpPr>
            <a:spLocks noGrp="1"/>
          </p:cNvSpPr>
          <p:nvPr>
            <p:ph type="dt" sz="half" idx="10"/>
          </p:nvPr>
        </p:nvSpPr>
        <p:spPr/>
        <p:txBody>
          <a:bodyPr/>
          <a:lstStyle/>
          <a:p>
            <a:fld id="{FFA2FFF6-45F4-4A40-8805-4D369189BB57}" type="datetime1">
              <a:rPr lang="fr-FR" smtClean="0"/>
              <a:t>08/01/2024</a:t>
            </a:fld>
            <a:endParaRPr lang="fr-FR"/>
          </a:p>
        </p:txBody>
      </p:sp>
      <p:sp>
        <p:nvSpPr>
          <p:cNvPr id="6" name="Espace réservé du pied de page 5">
            <a:extLst>
              <a:ext uri="{FF2B5EF4-FFF2-40B4-BE49-F238E27FC236}">
                <a16:creationId xmlns:a16="http://schemas.microsoft.com/office/drawing/2014/main" id="{28F49833-E9AA-4512-8C9E-E3925343F75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F849DF9-9475-471B-AA05-D7556BB8DF34}"/>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3867819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48A7E9-A20A-403E-B3BF-780C07AF0F7A}"/>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7E044814-6F3E-4C06-8DC2-B1570BF803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A12020B9-50F9-4F17-8B30-B1B694447CC6}"/>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099FE93-4675-4244-94A9-8EB73135DF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F3CCF174-8895-41E3-9839-88B538CF978A}"/>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DC94552-6AC2-4EB3-B99F-5EA5A5053D98}"/>
              </a:ext>
            </a:extLst>
          </p:cNvPr>
          <p:cNvSpPr>
            <a:spLocks noGrp="1"/>
          </p:cNvSpPr>
          <p:nvPr>
            <p:ph type="dt" sz="half" idx="10"/>
          </p:nvPr>
        </p:nvSpPr>
        <p:spPr/>
        <p:txBody>
          <a:bodyPr/>
          <a:lstStyle/>
          <a:p>
            <a:fld id="{6DB2A534-1DEC-46EC-BE48-104F20553AF1}" type="datetime1">
              <a:rPr lang="fr-FR" smtClean="0"/>
              <a:t>08/01/2024</a:t>
            </a:fld>
            <a:endParaRPr lang="fr-FR"/>
          </a:p>
        </p:txBody>
      </p:sp>
      <p:sp>
        <p:nvSpPr>
          <p:cNvPr id="8" name="Espace réservé du pied de page 7">
            <a:extLst>
              <a:ext uri="{FF2B5EF4-FFF2-40B4-BE49-F238E27FC236}">
                <a16:creationId xmlns:a16="http://schemas.microsoft.com/office/drawing/2014/main" id="{D7FB8D78-0A0F-489D-9B18-61109000045D}"/>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BCD83D7A-8C07-4BDE-83CB-3C69A15CC680}"/>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2190455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1D4A14-6867-4134-AACF-C2598A8E4D2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0B33CB8B-E78A-4A5C-8916-5AA98049A233}"/>
              </a:ext>
            </a:extLst>
          </p:cNvPr>
          <p:cNvSpPr>
            <a:spLocks noGrp="1"/>
          </p:cNvSpPr>
          <p:nvPr>
            <p:ph type="dt" sz="half" idx="10"/>
          </p:nvPr>
        </p:nvSpPr>
        <p:spPr/>
        <p:txBody>
          <a:bodyPr/>
          <a:lstStyle/>
          <a:p>
            <a:fld id="{7EE9942D-126B-419A-8B1F-4C3D369A78C1}" type="datetime1">
              <a:rPr lang="fr-FR" smtClean="0"/>
              <a:t>08/01/2024</a:t>
            </a:fld>
            <a:endParaRPr lang="fr-FR"/>
          </a:p>
        </p:txBody>
      </p:sp>
      <p:sp>
        <p:nvSpPr>
          <p:cNvPr id="4" name="Espace réservé du pied de page 3">
            <a:extLst>
              <a:ext uri="{FF2B5EF4-FFF2-40B4-BE49-F238E27FC236}">
                <a16:creationId xmlns:a16="http://schemas.microsoft.com/office/drawing/2014/main" id="{5F16C692-6A3C-470C-A959-D373C65C8D68}"/>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3A85379-3508-4AC6-B9C0-CB173D7089C9}"/>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3866972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A636B7B-8502-474F-B5FA-EE2B18F5F99F}"/>
              </a:ext>
            </a:extLst>
          </p:cNvPr>
          <p:cNvSpPr>
            <a:spLocks noGrp="1"/>
          </p:cNvSpPr>
          <p:nvPr>
            <p:ph type="dt" sz="half" idx="10"/>
          </p:nvPr>
        </p:nvSpPr>
        <p:spPr/>
        <p:txBody>
          <a:bodyPr/>
          <a:lstStyle/>
          <a:p>
            <a:fld id="{B7F2E4B1-8C51-4A1E-BB9B-0BC80734B925}" type="datetime1">
              <a:rPr lang="fr-FR" smtClean="0"/>
              <a:t>08/01/2024</a:t>
            </a:fld>
            <a:endParaRPr lang="fr-FR"/>
          </a:p>
        </p:txBody>
      </p:sp>
      <p:sp>
        <p:nvSpPr>
          <p:cNvPr id="3" name="Espace réservé du pied de page 2">
            <a:extLst>
              <a:ext uri="{FF2B5EF4-FFF2-40B4-BE49-F238E27FC236}">
                <a16:creationId xmlns:a16="http://schemas.microsoft.com/office/drawing/2014/main" id="{E55646EF-95B7-4CC6-9B92-8CD21C26CCF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7428242D-DFFD-4EBE-ADB2-7B75D03AB32A}"/>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19144384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1403C64-D3F7-4CA0-8239-59170D86E23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F9F83C4-1204-4434-9A71-54D9AF364E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3E3D168-616A-4BEC-9B35-2DD15A05EC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23D52931-D3D3-4354-9078-39F2509EDE09}"/>
              </a:ext>
            </a:extLst>
          </p:cNvPr>
          <p:cNvSpPr>
            <a:spLocks noGrp="1"/>
          </p:cNvSpPr>
          <p:nvPr>
            <p:ph type="dt" sz="half" idx="10"/>
          </p:nvPr>
        </p:nvSpPr>
        <p:spPr/>
        <p:txBody>
          <a:bodyPr/>
          <a:lstStyle/>
          <a:p>
            <a:fld id="{E2161FDB-2B6D-4C04-A065-70F1AC4BB2E2}" type="datetime1">
              <a:rPr lang="fr-FR" smtClean="0"/>
              <a:t>08/01/2024</a:t>
            </a:fld>
            <a:endParaRPr lang="fr-FR"/>
          </a:p>
        </p:txBody>
      </p:sp>
      <p:sp>
        <p:nvSpPr>
          <p:cNvPr id="6" name="Espace réservé du pied de page 5">
            <a:extLst>
              <a:ext uri="{FF2B5EF4-FFF2-40B4-BE49-F238E27FC236}">
                <a16:creationId xmlns:a16="http://schemas.microsoft.com/office/drawing/2014/main" id="{077E7A26-B423-4846-A453-1E006C90E45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72F675C-319A-46A3-B4A1-9E003B8B578A}"/>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4231047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A512F7-7A2C-43CA-A080-6722A99FA1B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10CF5B0B-9DCC-4381-B822-AB5DE1BA04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F49589D1-A1F3-48C7-B10E-A6D13412CF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5AA7760E-553B-4C2D-B5A9-4F67B11C4D70}"/>
              </a:ext>
            </a:extLst>
          </p:cNvPr>
          <p:cNvSpPr>
            <a:spLocks noGrp="1"/>
          </p:cNvSpPr>
          <p:nvPr>
            <p:ph type="dt" sz="half" idx="10"/>
          </p:nvPr>
        </p:nvSpPr>
        <p:spPr/>
        <p:txBody>
          <a:bodyPr/>
          <a:lstStyle/>
          <a:p>
            <a:fld id="{0AA6C440-4574-4641-B772-91BA18D1DAAF}" type="datetime1">
              <a:rPr lang="fr-FR" smtClean="0"/>
              <a:t>08/01/2024</a:t>
            </a:fld>
            <a:endParaRPr lang="fr-FR"/>
          </a:p>
        </p:txBody>
      </p:sp>
      <p:sp>
        <p:nvSpPr>
          <p:cNvPr id="6" name="Espace réservé du pied de page 5">
            <a:extLst>
              <a:ext uri="{FF2B5EF4-FFF2-40B4-BE49-F238E27FC236}">
                <a16:creationId xmlns:a16="http://schemas.microsoft.com/office/drawing/2014/main" id="{081EFF1A-A1F5-4696-BDB2-75414BF8E8C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E487C52-A5FE-4BCE-834D-5ACD63A8C88B}"/>
              </a:ext>
            </a:extLst>
          </p:cNvPr>
          <p:cNvSpPr>
            <a:spLocks noGrp="1"/>
          </p:cNvSpPr>
          <p:nvPr>
            <p:ph type="sldNum" sz="quarter" idx="12"/>
          </p:nvPr>
        </p:nvSpPr>
        <p:spPr/>
        <p:txBody>
          <a:bodyPr/>
          <a:lstStyle/>
          <a:p>
            <a:fld id="{A7AC398A-F763-4301-B81B-09CBB979320A}" type="slidenum">
              <a:rPr lang="fr-FR" smtClean="0"/>
              <a:t>‹N°›</a:t>
            </a:fld>
            <a:endParaRPr lang="fr-FR"/>
          </a:p>
        </p:txBody>
      </p:sp>
    </p:spTree>
    <p:extLst>
      <p:ext uri="{BB962C8B-B14F-4D97-AF65-F5344CB8AC3E}">
        <p14:creationId xmlns:p14="http://schemas.microsoft.com/office/powerpoint/2010/main" val="2073273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BC0FBBC-1ACF-488F-9AD5-3CBD30262F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894A1FA1-1DD8-4608-A6E2-267DDDDB37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0A8BC66-B3EF-45AA-8663-F8DFC45A7E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41CEDC-8B5E-4475-8827-87C966898B81}" type="datetime1">
              <a:rPr lang="fr-FR" smtClean="0"/>
              <a:t>08/01/2024</a:t>
            </a:fld>
            <a:endParaRPr lang="fr-FR"/>
          </a:p>
        </p:txBody>
      </p:sp>
      <p:sp>
        <p:nvSpPr>
          <p:cNvPr id="5" name="Espace réservé du pied de page 4">
            <a:extLst>
              <a:ext uri="{FF2B5EF4-FFF2-40B4-BE49-F238E27FC236}">
                <a16:creationId xmlns:a16="http://schemas.microsoft.com/office/drawing/2014/main" id="{AEA3E86C-BBF4-424B-9400-58EDC001F3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1BF9FE9-6FA0-4B05-9CA5-EF13D17812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AC398A-F763-4301-B81B-09CBB979320A}" type="slidenum">
              <a:rPr lang="fr-FR" smtClean="0"/>
              <a:t>‹N°›</a:t>
            </a:fld>
            <a:endParaRPr lang="fr-FR" dirty="0"/>
          </a:p>
        </p:txBody>
      </p:sp>
      <p:pic>
        <p:nvPicPr>
          <p:cNvPr id="8" name="Image 7">
            <a:extLst>
              <a:ext uri="{FF2B5EF4-FFF2-40B4-BE49-F238E27FC236}">
                <a16:creationId xmlns:a16="http://schemas.microsoft.com/office/drawing/2014/main" id="{42911634-67A1-4854-B265-E229787E993E}"/>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804307" y="6356350"/>
            <a:ext cx="1380862" cy="383440"/>
          </a:xfrm>
          <a:prstGeom prst="rect">
            <a:avLst/>
          </a:prstGeom>
        </p:spPr>
      </p:pic>
      <p:pic>
        <p:nvPicPr>
          <p:cNvPr id="10" name="Image 9">
            <a:extLst>
              <a:ext uri="{FF2B5EF4-FFF2-40B4-BE49-F238E27FC236}">
                <a16:creationId xmlns:a16="http://schemas.microsoft.com/office/drawing/2014/main" id="{03E77E13-37B8-49F6-81BD-A3B19C7622E6}"/>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l="17225" t="71191" r="12359" b="1723"/>
          <a:stretch/>
        </p:blipFill>
        <p:spPr>
          <a:xfrm>
            <a:off x="302079" y="6270908"/>
            <a:ext cx="1420585" cy="536008"/>
          </a:xfrm>
          <a:prstGeom prst="rect">
            <a:avLst/>
          </a:prstGeom>
        </p:spPr>
      </p:pic>
    </p:spTree>
    <p:extLst>
      <p:ext uri="{BB962C8B-B14F-4D97-AF65-F5344CB8AC3E}">
        <p14:creationId xmlns:p14="http://schemas.microsoft.com/office/powerpoint/2010/main" val="12074991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mailto:carole.bedos@inrae.fr"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hyperlink" Target="https://doi.org/10.1016/j.scitotenv.2016.01.058" TargetMode="External"/><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hyperlink" Target="mailto:aude.ratier@ineris.fr"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25.jpeg"/><Relationship Id="rId4" Type="http://schemas.openxmlformats.org/officeDocument/2006/relationships/hyperlink" Target="mailto:cleo.bodin@ineris.fr"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doi.org/10.1016/j.taap.2009.10.019" TargetMode="External"/><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25.jpeg"/><Relationship Id="rId4" Type="http://schemas.openxmlformats.org/officeDocument/2006/relationships/hyperlink" Target="https://doi.org/10.1016/j.fct.2020.111440" TargetMode="Externa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25.jpeg"/><Relationship Id="rId5" Type="http://schemas.openxmlformats.org/officeDocument/2006/relationships/hyperlink" Target="mailto:tu-ky.ly@ineris.fr" TargetMode="External"/><Relationship Id="rId4" Type="http://schemas.openxmlformats.org/officeDocument/2006/relationships/hyperlink" Target="mailto:remy.beaudouin@ineris.fr"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hyperlink" Target="https://doi.org/10.1371/journal.pone.0125841" TargetMode="External"/><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25.jpeg"/><Relationship Id="rId5" Type="http://schemas.openxmlformats.org/officeDocument/2006/relationships/hyperlink" Target="https://doi.org/10.1021/acs.est.6b06230" TargetMode="External"/><Relationship Id="rId4" Type="http://schemas.openxmlformats.org/officeDocument/2006/relationships/hyperlink" Target="https://doi.org/10.1021/es404301q"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s://posit.co/downloads/" TargetMode="External"/><Relationship Id="rId2" Type="http://schemas.openxmlformats.org/officeDocument/2006/relationships/hyperlink" Target="https://cran.r-project.org/bin/windows/base/old/4.2.2/" TargetMode="External"/><Relationship Id="rId1" Type="http://schemas.openxmlformats.org/officeDocument/2006/relationships/slideLayout" Target="../slideLayouts/slideLayout12.xml"/><Relationship Id="rId4" Type="http://schemas.openxmlformats.org/officeDocument/2006/relationships/hyperlink" Target="https://ccl.northwestern.edu/netlogo/download.shtml"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857249"/>
            <a:ext cx="11360800" cy="1856317"/>
          </a:xfrm>
          <a:prstGeom prst="rect">
            <a:avLst/>
          </a:prstGeom>
        </p:spPr>
        <p:txBody>
          <a:bodyPr spcFirstLastPara="1" vert="horz" wrap="square" lIns="121900" tIns="121900" rIns="121900" bIns="121900" rtlCol="0" anchor="b" anchorCtr="0">
            <a:normAutofit fontScale="90000"/>
          </a:bodyPr>
          <a:lstStyle/>
          <a:p>
            <a:pPr>
              <a:spcBef>
                <a:spcPts val="0"/>
              </a:spcBef>
            </a:pPr>
            <a:r>
              <a:rPr lang="fr" dirty="0"/>
              <a:t>Introduction à la modélisation </a:t>
            </a:r>
            <a:r>
              <a:rPr lang="fr-FR" dirty="0"/>
              <a:t>des risques liés aux contaminants</a:t>
            </a:r>
            <a:endParaRPr dirty="0"/>
          </a:p>
        </p:txBody>
      </p:sp>
      <p:pic>
        <p:nvPicPr>
          <p:cNvPr id="56" name="Google Shape;56;p13"/>
          <p:cNvPicPr preferRelativeResize="0"/>
          <p:nvPr/>
        </p:nvPicPr>
        <p:blipFill>
          <a:blip r:embed="rId3">
            <a:alphaModFix/>
          </a:blip>
          <a:stretch>
            <a:fillRect/>
          </a:stretch>
        </p:blipFill>
        <p:spPr>
          <a:xfrm>
            <a:off x="3638533" y="3058742"/>
            <a:ext cx="4690400" cy="2478400"/>
          </a:xfrm>
          <a:prstGeom prst="roundRect">
            <a:avLst>
              <a:gd name="adj" fmla="val 16667"/>
            </a:avLst>
          </a:prstGeom>
          <a:noFill/>
          <a:ln>
            <a:noFill/>
          </a:ln>
        </p:spPr>
      </p:pic>
      <p:sp>
        <p:nvSpPr>
          <p:cNvPr id="3" name="Espace réservé du numéro de diapositive 2">
            <a:extLst>
              <a:ext uri="{FF2B5EF4-FFF2-40B4-BE49-F238E27FC236}">
                <a16:creationId xmlns:a16="http://schemas.microsoft.com/office/drawing/2014/main" id="{73CF08B8-4405-469A-B00C-6B4E95F1DB56}"/>
              </a:ext>
            </a:extLst>
          </p:cNvPr>
          <p:cNvSpPr>
            <a:spLocks noGrp="1"/>
          </p:cNvSpPr>
          <p:nvPr>
            <p:ph type="sldNum" sz="quarter" idx="12"/>
          </p:nvPr>
        </p:nvSpPr>
        <p:spPr/>
        <p:txBody>
          <a:bodyPr/>
          <a:lstStyle/>
          <a:p>
            <a:fld id="{A7AC398A-F763-4301-B81B-09CBB979320A}" type="slidenum">
              <a:rPr lang="fr-FR" smtClean="0"/>
              <a:t>1</a:t>
            </a:fld>
            <a:endParaRPr lang="fr-FR" dirty="0"/>
          </a:p>
        </p:txBody>
      </p:sp>
      <p:sp>
        <p:nvSpPr>
          <p:cNvPr id="6" name="ZoneTexte 5">
            <a:extLst>
              <a:ext uri="{FF2B5EF4-FFF2-40B4-BE49-F238E27FC236}">
                <a16:creationId xmlns:a16="http://schemas.microsoft.com/office/drawing/2014/main" id="{E0A1B41C-CB98-4AC5-A2E9-666E5FE8ED73}"/>
              </a:ext>
            </a:extLst>
          </p:cNvPr>
          <p:cNvSpPr txBox="1"/>
          <p:nvPr/>
        </p:nvSpPr>
        <p:spPr>
          <a:xfrm>
            <a:off x="3707931" y="6356350"/>
            <a:ext cx="6538247" cy="369332"/>
          </a:xfrm>
          <a:prstGeom prst="rect">
            <a:avLst/>
          </a:prstGeom>
          <a:noFill/>
        </p:spPr>
        <p:txBody>
          <a:bodyPr wrap="square" rtlCol="0">
            <a:spAutoFit/>
          </a:bodyPr>
          <a:lstStyle/>
          <a:p>
            <a:r>
              <a:rPr lang="fr-FR" dirty="0"/>
              <a:t>Carole Bedos, Rémy Beaudouin, Florence Carpentier, Juliette </a:t>
            </a:r>
            <a:r>
              <a:rPr lang="fr-FR" dirty="0" err="1"/>
              <a:t>Faburé</a:t>
            </a:r>
            <a:endParaRPr lang="fr-F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10" name="Google Shape;110;p4"/>
          <p:cNvPicPr preferRelativeResize="0"/>
          <p:nvPr/>
        </p:nvPicPr>
        <p:blipFill rotWithShape="1">
          <a:blip r:embed="rId3">
            <a:alphaModFix/>
          </a:blip>
          <a:srcRect/>
          <a:stretch/>
        </p:blipFill>
        <p:spPr>
          <a:xfrm>
            <a:off x="3627846" y="1281794"/>
            <a:ext cx="6430554" cy="5415783"/>
          </a:xfrm>
          <a:prstGeom prst="rect">
            <a:avLst/>
          </a:prstGeom>
          <a:noFill/>
          <a:ln>
            <a:noFill/>
          </a:ln>
        </p:spPr>
      </p:pic>
      <p:sp>
        <p:nvSpPr>
          <p:cNvPr id="6" name="Rectangle : coins arrondis 5">
            <a:extLst>
              <a:ext uri="{FF2B5EF4-FFF2-40B4-BE49-F238E27FC236}">
                <a16:creationId xmlns:a16="http://schemas.microsoft.com/office/drawing/2014/main" id="{A8C38DB2-1DA0-4D9B-A496-162732D262B1}"/>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modèle ?</a:t>
            </a:r>
          </a:p>
        </p:txBody>
      </p:sp>
      <p:sp>
        <p:nvSpPr>
          <p:cNvPr id="4" name="Espace réservé du numéro de diapositive 3">
            <a:extLst>
              <a:ext uri="{FF2B5EF4-FFF2-40B4-BE49-F238E27FC236}">
                <a16:creationId xmlns:a16="http://schemas.microsoft.com/office/drawing/2014/main" id="{DAD37FAD-A2B2-43F2-98C0-5065F2A752ED}"/>
              </a:ext>
            </a:extLst>
          </p:cNvPr>
          <p:cNvSpPr>
            <a:spLocks noGrp="1"/>
          </p:cNvSpPr>
          <p:nvPr>
            <p:ph type="sldNum" sz="quarter" idx="12"/>
          </p:nvPr>
        </p:nvSpPr>
        <p:spPr/>
        <p:txBody>
          <a:bodyPr/>
          <a:lstStyle/>
          <a:p>
            <a:fld id="{A7AC398A-F763-4301-B81B-09CBB979320A}" type="slidenum">
              <a:rPr lang="fr-FR" smtClean="0"/>
              <a:t>10</a:t>
            </a:fld>
            <a:endParaRPr lang="fr-F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6" name="Google Shape;116;p5"/>
          <p:cNvPicPr preferRelativeResize="0"/>
          <p:nvPr/>
        </p:nvPicPr>
        <p:blipFill rotWithShape="1">
          <a:blip r:embed="rId3">
            <a:alphaModFix/>
          </a:blip>
          <a:srcRect t="16907" b="38866"/>
          <a:stretch/>
        </p:blipFill>
        <p:spPr>
          <a:xfrm>
            <a:off x="230690" y="2084800"/>
            <a:ext cx="6769227" cy="3841750"/>
          </a:xfrm>
          <a:prstGeom prst="rect">
            <a:avLst/>
          </a:prstGeom>
          <a:noFill/>
          <a:ln>
            <a:noFill/>
          </a:ln>
        </p:spPr>
      </p:pic>
      <p:pic>
        <p:nvPicPr>
          <p:cNvPr id="117" name="Google Shape;117;p5"/>
          <p:cNvPicPr preferRelativeResize="0"/>
          <p:nvPr/>
        </p:nvPicPr>
        <p:blipFill rotWithShape="1">
          <a:blip r:embed="rId3">
            <a:alphaModFix/>
          </a:blip>
          <a:srcRect l="10931" t="61277" r="21903" b="1994"/>
          <a:stretch/>
        </p:blipFill>
        <p:spPr>
          <a:xfrm>
            <a:off x="6486628" y="2179030"/>
            <a:ext cx="5474682" cy="3841750"/>
          </a:xfrm>
          <a:prstGeom prst="rect">
            <a:avLst/>
          </a:prstGeom>
          <a:noFill/>
          <a:ln>
            <a:noFill/>
          </a:ln>
        </p:spPr>
      </p:pic>
      <p:pic>
        <p:nvPicPr>
          <p:cNvPr id="118" name="Google Shape;118;p5" descr="Modélisation et simulation d'écosystèmes : des modèles déterministes aux  simulations à événements discrets - Patrick Coquillard - Librairie Mollat  Bordeaux"/>
          <p:cNvPicPr preferRelativeResize="0"/>
          <p:nvPr/>
        </p:nvPicPr>
        <p:blipFill rotWithShape="1">
          <a:blip r:embed="rId4">
            <a:alphaModFix/>
          </a:blip>
          <a:srcRect/>
          <a:stretch/>
        </p:blipFill>
        <p:spPr>
          <a:xfrm>
            <a:off x="10542813" y="256720"/>
            <a:ext cx="1143000" cy="1720215"/>
          </a:xfrm>
          <a:prstGeom prst="rect">
            <a:avLst/>
          </a:prstGeom>
          <a:noFill/>
          <a:ln>
            <a:noFill/>
          </a:ln>
        </p:spPr>
      </p:pic>
      <p:sp>
        <p:nvSpPr>
          <p:cNvPr id="119" name="Google Shape;119;p5"/>
          <p:cNvSpPr txBox="1"/>
          <p:nvPr/>
        </p:nvSpPr>
        <p:spPr>
          <a:xfrm>
            <a:off x="745040" y="1387180"/>
            <a:ext cx="50444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400" b="0" i="0" u="none" strike="noStrike" cap="none" dirty="0">
                <a:solidFill>
                  <a:schemeClr val="dk1"/>
                </a:solidFill>
                <a:latin typeface="Calibri"/>
                <a:ea typeface="Calibri"/>
                <a:cs typeface="Calibri"/>
                <a:sym typeface="Calibri"/>
              </a:rPr>
              <a:t>Une collection d’objets en interactions</a:t>
            </a:r>
            <a:endParaRPr dirty="0"/>
          </a:p>
        </p:txBody>
      </p:sp>
      <p:sp>
        <p:nvSpPr>
          <p:cNvPr id="9" name="Rectangle : coins arrondis 8">
            <a:extLst>
              <a:ext uri="{FF2B5EF4-FFF2-40B4-BE49-F238E27FC236}">
                <a16:creationId xmlns:a16="http://schemas.microsoft.com/office/drawing/2014/main" id="{FBC761FA-C4ED-4F25-891E-3F9D9EA88EA3}"/>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système ?</a:t>
            </a:r>
          </a:p>
        </p:txBody>
      </p:sp>
      <p:sp>
        <p:nvSpPr>
          <p:cNvPr id="4" name="Espace réservé du numéro de diapositive 3">
            <a:extLst>
              <a:ext uri="{FF2B5EF4-FFF2-40B4-BE49-F238E27FC236}">
                <a16:creationId xmlns:a16="http://schemas.microsoft.com/office/drawing/2014/main" id="{7E712159-668A-4A66-8365-3873CFDFC1B1}"/>
              </a:ext>
            </a:extLst>
          </p:cNvPr>
          <p:cNvSpPr>
            <a:spLocks noGrp="1"/>
          </p:cNvSpPr>
          <p:nvPr>
            <p:ph type="sldNum" sz="quarter" idx="12"/>
          </p:nvPr>
        </p:nvSpPr>
        <p:spPr/>
        <p:txBody>
          <a:bodyPr/>
          <a:lstStyle/>
          <a:p>
            <a:fld id="{A7AC398A-F763-4301-B81B-09CBB979320A}" type="slidenum">
              <a:rPr lang="fr-FR" smtClean="0"/>
              <a:t>11</a:t>
            </a:fld>
            <a:endParaRPr lang="fr-F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Google Shape;125;p6"/>
          <p:cNvSpPr txBox="1"/>
          <p:nvPr/>
        </p:nvSpPr>
        <p:spPr>
          <a:xfrm>
            <a:off x="638174" y="1390158"/>
            <a:ext cx="95442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dirty="0">
                <a:solidFill>
                  <a:schemeClr val="dk1"/>
                </a:solidFill>
                <a:ea typeface="Helvetica Neue"/>
                <a:cs typeface="Helvetica Neue"/>
                <a:sym typeface="Helvetica Neue"/>
              </a:rPr>
              <a:t>« Sa principale caractéristique est d’être une simplification de la réalité, une approximation qui, bon an mal an, reproduit un peu près la réalité. »</a:t>
            </a:r>
            <a:endParaRPr sz="2000" dirty="0"/>
          </a:p>
        </p:txBody>
      </p:sp>
      <p:sp>
        <p:nvSpPr>
          <p:cNvPr id="126" name="Google Shape;126;p6"/>
          <p:cNvSpPr txBox="1"/>
          <p:nvPr/>
        </p:nvSpPr>
        <p:spPr>
          <a:xfrm>
            <a:off x="638174" y="2919974"/>
            <a:ext cx="11060257" cy="25545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dirty="0">
                <a:solidFill>
                  <a:schemeClr val="dk1"/>
                </a:solidFill>
                <a:ea typeface="Helvetica Neue"/>
                <a:cs typeface="Helvetica Neue"/>
                <a:sym typeface="Helvetica Neue"/>
              </a:rPr>
              <a:t>Trois caractéristiques communes à tous les modèles (Popper 1973) :</a:t>
            </a:r>
            <a:endParaRPr sz="2000" dirty="0"/>
          </a:p>
          <a:p>
            <a:pPr marL="342900" marR="0" lvl="0" indent="-342900" algn="l" rtl="0">
              <a:spcBef>
                <a:spcPts val="0"/>
              </a:spcBef>
              <a:spcAft>
                <a:spcPts val="0"/>
              </a:spcAft>
              <a:buClr>
                <a:srgbClr val="0070C0"/>
              </a:buClr>
              <a:buSzPts val="2400"/>
              <a:buFont typeface="Arial"/>
              <a:buChar char="•"/>
            </a:pPr>
            <a:r>
              <a:rPr lang="fr-FR" sz="2000" dirty="0">
                <a:solidFill>
                  <a:schemeClr val="dk1"/>
                </a:solidFill>
                <a:ea typeface="Helvetica Neue"/>
                <a:cs typeface="Helvetica Neue"/>
                <a:sym typeface="Helvetica Neue"/>
              </a:rPr>
              <a:t>Un modèle doit avoir un caractère de ressemblance avec le système réel.</a:t>
            </a:r>
            <a:endParaRPr sz="2000" dirty="0"/>
          </a:p>
          <a:p>
            <a:pPr marL="342900" marR="0" lvl="0" indent="-342900" algn="l" rtl="0">
              <a:spcBef>
                <a:spcPts val="0"/>
              </a:spcBef>
              <a:spcAft>
                <a:spcPts val="0"/>
              </a:spcAft>
              <a:buClr>
                <a:srgbClr val="0070C0"/>
              </a:buClr>
              <a:buSzPts val="2400"/>
              <a:buFont typeface="Arial"/>
              <a:buChar char="•"/>
            </a:pPr>
            <a:r>
              <a:rPr lang="fr-FR" sz="2000" dirty="0">
                <a:solidFill>
                  <a:schemeClr val="dk1"/>
                </a:solidFill>
                <a:ea typeface="Helvetica Neue"/>
                <a:cs typeface="Helvetica Neue"/>
                <a:sym typeface="Helvetica Neue"/>
              </a:rPr>
              <a:t>Un modèle doit constituer une simplification du système réel.</a:t>
            </a:r>
            <a:endParaRPr sz="2000" dirty="0"/>
          </a:p>
          <a:p>
            <a:pPr marL="342900" marR="0" lvl="0" indent="-342900" algn="l" rtl="0">
              <a:spcBef>
                <a:spcPts val="0"/>
              </a:spcBef>
              <a:spcAft>
                <a:spcPts val="0"/>
              </a:spcAft>
              <a:buClr>
                <a:srgbClr val="0070C0"/>
              </a:buClr>
              <a:buSzPts val="2400"/>
              <a:buFont typeface="Arial"/>
              <a:buChar char="•"/>
            </a:pPr>
            <a:r>
              <a:rPr lang="fr-FR" sz="2000" dirty="0">
                <a:solidFill>
                  <a:schemeClr val="dk1"/>
                </a:solidFill>
                <a:ea typeface="Helvetica Neue"/>
                <a:cs typeface="Helvetica Neue"/>
                <a:sym typeface="Helvetica Neue"/>
              </a:rPr>
              <a:t>Un modèle est une idéalisation du système réel</a:t>
            </a:r>
            <a:endParaRPr sz="2000" dirty="0"/>
          </a:p>
          <a:p>
            <a:pPr marL="342900" marR="0" lvl="0" indent="-190500" algn="l" rtl="0">
              <a:spcBef>
                <a:spcPts val="0"/>
              </a:spcBef>
              <a:spcAft>
                <a:spcPts val="0"/>
              </a:spcAft>
              <a:buClr>
                <a:srgbClr val="0070C0"/>
              </a:buClr>
              <a:buSzPts val="2400"/>
              <a:buFont typeface="Arial"/>
              <a:buNone/>
            </a:pPr>
            <a:endParaRPr sz="2000" dirty="0">
              <a:solidFill>
                <a:schemeClr val="dk1"/>
              </a:solidFill>
              <a:ea typeface="Helvetica Neue"/>
              <a:cs typeface="Helvetica Neue"/>
              <a:sym typeface="Helvetica Neue"/>
            </a:endParaRPr>
          </a:p>
          <a:p>
            <a:pPr marL="0" marR="0" lvl="0" indent="0" algn="l" rtl="0">
              <a:spcBef>
                <a:spcPts val="0"/>
              </a:spcBef>
              <a:spcAft>
                <a:spcPts val="0"/>
              </a:spcAft>
              <a:buNone/>
            </a:pPr>
            <a:r>
              <a:rPr lang="fr-FR" sz="2000" dirty="0">
                <a:solidFill>
                  <a:schemeClr val="dk1"/>
                </a:solidFill>
                <a:ea typeface="Helvetica Neue"/>
                <a:cs typeface="Helvetica Neue"/>
                <a:sym typeface="Helvetica Neue"/>
              </a:rPr>
              <a:t>Les auteurs ajoutent :</a:t>
            </a:r>
            <a:endParaRPr sz="2000" dirty="0"/>
          </a:p>
          <a:p>
            <a:pPr marL="342900" marR="0" lvl="0" indent="-342900" algn="l" rtl="0">
              <a:spcBef>
                <a:spcPts val="0"/>
              </a:spcBef>
              <a:spcAft>
                <a:spcPts val="0"/>
              </a:spcAft>
              <a:buClr>
                <a:srgbClr val="0070C0"/>
              </a:buClr>
              <a:buSzPts val="2400"/>
              <a:buFont typeface="Arial"/>
              <a:buChar char="•"/>
            </a:pPr>
            <a:r>
              <a:rPr lang="fr-FR" sz="2000" dirty="0">
                <a:solidFill>
                  <a:schemeClr val="dk1"/>
                </a:solidFill>
                <a:ea typeface="Helvetica Neue"/>
                <a:cs typeface="Helvetica Neue"/>
                <a:sym typeface="Helvetica Neue"/>
              </a:rPr>
              <a:t>Un modèle doit reproduire le mieux possible le comportement du système réel, et ce, en fonction des objectifs fixés (la problématique du problème) pour le cadre de l’étude.</a:t>
            </a:r>
            <a:endParaRPr sz="2000" dirty="0"/>
          </a:p>
        </p:txBody>
      </p:sp>
      <p:pic>
        <p:nvPicPr>
          <p:cNvPr id="127" name="Google Shape;127;p6" descr="Modélisation et simulation d'écosystèmes : des modèles déterministes aux  simulations à événements discrets - Patrick Coquillard - Librairie Mollat  Bordeaux"/>
          <p:cNvPicPr preferRelativeResize="0"/>
          <p:nvPr/>
        </p:nvPicPr>
        <p:blipFill rotWithShape="1">
          <a:blip r:embed="rId3">
            <a:alphaModFix/>
          </a:blip>
          <a:srcRect/>
          <a:stretch/>
        </p:blipFill>
        <p:spPr>
          <a:xfrm>
            <a:off x="9711419" y="1602570"/>
            <a:ext cx="1724024" cy="2594656"/>
          </a:xfrm>
          <a:prstGeom prst="rect">
            <a:avLst/>
          </a:prstGeom>
          <a:noFill/>
          <a:ln>
            <a:noFill/>
          </a:ln>
        </p:spPr>
      </p:pic>
      <p:sp>
        <p:nvSpPr>
          <p:cNvPr id="8" name="Rectangle : coins arrondis 7">
            <a:extLst>
              <a:ext uri="{FF2B5EF4-FFF2-40B4-BE49-F238E27FC236}">
                <a16:creationId xmlns:a16="http://schemas.microsoft.com/office/drawing/2014/main" id="{42FB40DE-20AA-437A-9AC2-9007321211A0}"/>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modèle ?</a:t>
            </a:r>
          </a:p>
        </p:txBody>
      </p:sp>
      <p:sp>
        <p:nvSpPr>
          <p:cNvPr id="4" name="Espace réservé du numéro de diapositive 3">
            <a:extLst>
              <a:ext uri="{FF2B5EF4-FFF2-40B4-BE49-F238E27FC236}">
                <a16:creationId xmlns:a16="http://schemas.microsoft.com/office/drawing/2014/main" id="{176D2343-A331-4DD9-9503-1269C14E149A}"/>
              </a:ext>
            </a:extLst>
          </p:cNvPr>
          <p:cNvSpPr>
            <a:spLocks noGrp="1"/>
          </p:cNvSpPr>
          <p:nvPr>
            <p:ph type="sldNum" sz="quarter" idx="12"/>
          </p:nvPr>
        </p:nvSpPr>
        <p:spPr/>
        <p:txBody>
          <a:bodyPr/>
          <a:lstStyle/>
          <a:p>
            <a:fld id="{A7AC398A-F763-4301-B81B-09CBB979320A}" type="slidenum">
              <a:rPr lang="fr-FR" smtClean="0"/>
              <a:t>12</a:t>
            </a:fld>
            <a:endParaRPr lang="fr-F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7"/>
          <p:cNvSpPr txBox="1">
            <a:spLocks noGrp="1"/>
          </p:cNvSpPr>
          <p:nvPr>
            <p:ph type="body" idx="1"/>
          </p:nvPr>
        </p:nvSpPr>
        <p:spPr>
          <a:xfrm>
            <a:off x="224821" y="1308556"/>
            <a:ext cx="11654971" cy="4708523"/>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Clr>
                <a:schemeClr val="dk1"/>
              </a:buClr>
              <a:buSzPts val="2000"/>
              <a:buChar char="•"/>
            </a:pPr>
            <a:r>
              <a:rPr lang="fr-FR" sz="2000" b="1" dirty="0">
                <a:ea typeface="Helvetica Neue"/>
                <a:cs typeface="Helvetica Neue"/>
                <a:sym typeface="Helvetica Neue"/>
              </a:rPr>
              <a:t>Minsky (1965) :</a:t>
            </a:r>
            <a:endParaRPr sz="2000" dirty="0"/>
          </a:p>
          <a:p>
            <a:pPr marL="228600" lvl="0" indent="-228600" algn="just" rtl="0">
              <a:lnSpc>
                <a:spcPct val="90000"/>
              </a:lnSpc>
              <a:spcBef>
                <a:spcPts val="1000"/>
              </a:spcBef>
              <a:spcAft>
                <a:spcPts val="0"/>
              </a:spcAft>
              <a:buClr>
                <a:schemeClr val="dk1"/>
              </a:buClr>
              <a:buSzPts val="2400"/>
              <a:buNone/>
            </a:pPr>
            <a:r>
              <a:rPr lang="fr-FR" sz="2000" b="1" dirty="0">
                <a:ea typeface="Helvetica Neue"/>
                <a:cs typeface="Helvetica Neue"/>
                <a:sym typeface="Helvetica Neue"/>
              </a:rPr>
              <a:t>“To an observer B, an </a:t>
            </a:r>
            <a:r>
              <a:rPr lang="fr-FR" sz="2000" b="1" dirty="0" err="1">
                <a:solidFill>
                  <a:srgbClr val="FF0000"/>
                </a:solidFill>
                <a:ea typeface="Helvetica Neue"/>
                <a:cs typeface="Helvetica Neue"/>
                <a:sym typeface="Helvetica Neue"/>
              </a:rPr>
              <a:t>object</a:t>
            </a:r>
            <a:r>
              <a:rPr lang="fr-FR" sz="2000" b="1" dirty="0">
                <a:solidFill>
                  <a:srgbClr val="FF0000"/>
                </a:solidFill>
                <a:ea typeface="Helvetica Neue"/>
                <a:cs typeface="Helvetica Neue"/>
                <a:sym typeface="Helvetica Neue"/>
              </a:rPr>
              <a:t> A* </a:t>
            </a:r>
            <a:r>
              <a:rPr lang="fr-FR" sz="2000" b="1" dirty="0" err="1">
                <a:ea typeface="Helvetica Neue"/>
                <a:cs typeface="Helvetica Neue"/>
                <a:sym typeface="Helvetica Neue"/>
              </a:rPr>
              <a:t>is</a:t>
            </a:r>
            <a:r>
              <a:rPr lang="fr-FR" sz="2000" b="1" dirty="0">
                <a:ea typeface="Helvetica Neue"/>
                <a:cs typeface="Helvetica Neue"/>
                <a:sym typeface="Helvetica Neue"/>
              </a:rPr>
              <a:t> a </a:t>
            </a:r>
            <a:r>
              <a:rPr lang="fr-FR" sz="2000" b="1" dirty="0">
                <a:solidFill>
                  <a:srgbClr val="FF0000"/>
                </a:solidFill>
                <a:ea typeface="Helvetica Neue"/>
                <a:cs typeface="Helvetica Neue"/>
                <a:sym typeface="Helvetica Neue"/>
              </a:rPr>
              <a:t>model </a:t>
            </a:r>
            <a:r>
              <a:rPr lang="fr-FR" sz="2000" b="1" dirty="0">
                <a:ea typeface="Helvetica Neue"/>
                <a:cs typeface="Helvetica Neue"/>
                <a:sym typeface="Helvetica Neue"/>
              </a:rPr>
              <a:t>of an </a:t>
            </a:r>
            <a:r>
              <a:rPr lang="fr-FR" sz="2000" b="1" dirty="0" err="1">
                <a:ea typeface="Helvetica Neue"/>
                <a:cs typeface="Helvetica Neue"/>
                <a:sym typeface="Helvetica Neue"/>
              </a:rPr>
              <a:t>object</a:t>
            </a:r>
            <a:r>
              <a:rPr lang="fr-FR" sz="2000" b="1" dirty="0">
                <a:ea typeface="Helvetica Neue"/>
                <a:cs typeface="Helvetica Neue"/>
                <a:sym typeface="Helvetica Neue"/>
              </a:rPr>
              <a:t> A to the </a:t>
            </a:r>
            <a:r>
              <a:rPr lang="fr-FR" sz="2000" b="1" dirty="0" err="1">
                <a:ea typeface="Helvetica Neue"/>
                <a:cs typeface="Helvetica Neue"/>
                <a:sym typeface="Helvetica Neue"/>
              </a:rPr>
              <a:t>extent</a:t>
            </a:r>
            <a:r>
              <a:rPr lang="fr-FR" sz="2000" b="1" dirty="0">
                <a:ea typeface="Helvetica Neue"/>
                <a:cs typeface="Helvetica Neue"/>
                <a:sym typeface="Helvetica Neue"/>
              </a:rPr>
              <a:t> </a:t>
            </a:r>
            <a:r>
              <a:rPr lang="fr-FR" sz="2000" b="1" dirty="0" err="1">
                <a:ea typeface="Helvetica Neue"/>
                <a:cs typeface="Helvetica Neue"/>
                <a:sym typeface="Helvetica Neue"/>
              </a:rPr>
              <a:t>that</a:t>
            </a:r>
            <a:r>
              <a:rPr lang="fr-FR" sz="2000" b="1" dirty="0">
                <a:ea typeface="Helvetica Neue"/>
                <a:cs typeface="Helvetica Neue"/>
                <a:sym typeface="Helvetica Neue"/>
              </a:rPr>
              <a:t> B can use A* to </a:t>
            </a:r>
            <a:r>
              <a:rPr lang="fr-FR" sz="2000" b="1" dirty="0" err="1">
                <a:ea typeface="Helvetica Neue"/>
                <a:cs typeface="Helvetica Neue"/>
                <a:sym typeface="Helvetica Neue"/>
              </a:rPr>
              <a:t>answer</a:t>
            </a:r>
            <a:r>
              <a:rPr lang="fr-FR" sz="2000" b="1" dirty="0">
                <a:ea typeface="Helvetica Neue"/>
                <a:cs typeface="Helvetica Neue"/>
                <a:sym typeface="Helvetica Neue"/>
              </a:rPr>
              <a:t> questions </a:t>
            </a:r>
            <a:r>
              <a:rPr lang="fr-FR" sz="2000" b="1" dirty="0" err="1">
                <a:ea typeface="Helvetica Neue"/>
                <a:cs typeface="Helvetica Neue"/>
                <a:sym typeface="Helvetica Neue"/>
              </a:rPr>
              <a:t>that</a:t>
            </a:r>
            <a:r>
              <a:rPr lang="fr-FR" sz="2000" b="1" dirty="0">
                <a:ea typeface="Helvetica Neue"/>
                <a:cs typeface="Helvetica Neue"/>
                <a:sym typeface="Helvetica Neue"/>
              </a:rPr>
              <a:t> </a:t>
            </a:r>
            <a:r>
              <a:rPr lang="fr-FR" sz="2000" b="1" dirty="0" err="1">
                <a:ea typeface="Helvetica Neue"/>
                <a:cs typeface="Helvetica Neue"/>
                <a:sym typeface="Helvetica Neue"/>
              </a:rPr>
              <a:t>interest</a:t>
            </a:r>
            <a:r>
              <a:rPr lang="fr-FR" sz="2000" b="1" dirty="0">
                <a:ea typeface="Helvetica Neue"/>
                <a:cs typeface="Helvetica Neue"/>
                <a:sym typeface="Helvetica Neue"/>
              </a:rPr>
              <a:t> </a:t>
            </a:r>
            <a:r>
              <a:rPr lang="fr-FR" sz="2000" b="1" dirty="0" err="1">
                <a:ea typeface="Helvetica Neue"/>
                <a:cs typeface="Helvetica Neue"/>
                <a:sym typeface="Helvetica Neue"/>
              </a:rPr>
              <a:t>him</a:t>
            </a:r>
            <a:r>
              <a:rPr lang="fr-FR" sz="2000" b="1" dirty="0">
                <a:ea typeface="Helvetica Neue"/>
                <a:cs typeface="Helvetica Neue"/>
                <a:sym typeface="Helvetica Neue"/>
              </a:rPr>
              <a:t> about A”</a:t>
            </a:r>
            <a:endParaRPr sz="2000" dirty="0"/>
          </a:p>
          <a:p>
            <a:pPr marL="228600" lvl="0" indent="-101600" algn="l" rtl="0">
              <a:lnSpc>
                <a:spcPct val="90000"/>
              </a:lnSpc>
              <a:spcBef>
                <a:spcPts val="1000"/>
              </a:spcBef>
              <a:spcAft>
                <a:spcPts val="0"/>
              </a:spcAft>
              <a:buClr>
                <a:schemeClr val="dk1"/>
              </a:buClr>
              <a:buSzPts val="2000"/>
              <a:buNone/>
            </a:pPr>
            <a:endParaRPr sz="2000" dirty="0">
              <a:ea typeface="Helvetica Neue"/>
              <a:cs typeface="Helvetica Neue"/>
              <a:sym typeface="Helvetica Neue"/>
            </a:endParaRPr>
          </a:p>
          <a:p>
            <a:pPr marL="228600" lvl="0" indent="-228600" algn="l" rtl="0">
              <a:lnSpc>
                <a:spcPct val="90000"/>
              </a:lnSpc>
              <a:spcBef>
                <a:spcPts val="1000"/>
              </a:spcBef>
              <a:spcAft>
                <a:spcPts val="0"/>
              </a:spcAft>
              <a:buClr>
                <a:schemeClr val="dk1"/>
              </a:buClr>
              <a:buSzPts val="2000"/>
              <a:buChar char="•"/>
            </a:pPr>
            <a:r>
              <a:rPr lang="fr-FR" sz="2000" b="1" dirty="0" err="1">
                <a:ea typeface="Helvetica Neue"/>
                <a:cs typeface="Helvetica Neue"/>
                <a:sym typeface="Helvetica Neue"/>
              </a:rPr>
              <a:t>Consequences</a:t>
            </a:r>
            <a:r>
              <a:rPr lang="fr-FR" sz="2000" b="1" dirty="0">
                <a:ea typeface="Helvetica Neue"/>
                <a:cs typeface="Helvetica Neue"/>
                <a:sym typeface="Helvetica Neue"/>
              </a:rPr>
              <a:t>:</a:t>
            </a:r>
            <a:endParaRPr sz="2000" dirty="0"/>
          </a:p>
          <a:p>
            <a:pPr marL="1143000" lvl="2" indent="-228600" algn="l" rtl="0">
              <a:lnSpc>
                <a:spcPct val="120000"/>
              </a:lnSpc>
              <a:spcBef>
                <a:spcPts val="600"/>
              </a:spcBef>
              <a:spcAft>
                <a:spcPts val="0"/>
              </a:spcAft>
              <a:buClr>
                <a:schemeClr val="dk1"/>
              </a:buClr>
              <a:buSzPts val="2000"/>
              <a:buChar char="•"/>
            </a:pPr>
            <a:r>
              <a:rPr lang="fr-FR" dirty="0">
                <a:ea typeface="Helvetica Neue"/>
                <a:cs typeface="Helvetica Neue"/>
                <a:sym typeface="Helvetica Neue"/>
              </a:rPr>
              <a:t>Not </a:t>
            </a:r>
            <a:r>
              <a:rPr lang="fr-FR" dirty="0" err="1">
                <a:ea typeface="Helvetica Neue"/>
                <a:cs typeface="Helvetica Neue"/>
                <a:sym typeface="Helvetica Neue"/>
              </a:rPr>
              <a:t>necessarily</a:t>
            </a:r>
            <a:r>
              <a:rPr lang="fr-FR" dirty="0">
                <a:ea typeface="Helvetica Neue"/>
                <a:cs typeface="Helvetica Neue"/>
                <a:sym typeface="Helvetica Neue"/>
              </a:rPr>
              <a:t> a </a:t>
            </a:r>
            <a:r>
              <a:rPr lang="fr-FR" dirty="0" err="1">
                <a:ea typeface="Helvetica Neue"/>
                <a:cs typeface="Helvetica Neue"/>
                <a:sym typeface="Helvetica Neue"/>
              </a:rPr>
              <a:t>representation</a:t>
            </a:r>
            <a:endParaRPr dirty="0"/>
          </a:p>
          <a:p>
            <a:pPr marL="1143000" lvl="2" indent="-228600" algn="l" rtl="0">
              <a:lnSpc>
                <a:spcPct val="120000"/>
              </a:lnSpc>
              <a:spcBef>
                <a:spcPts val="900"/>
              </a:spcBef>
              <a:spcAft>
                <a:spcPts val="0"/>
              </a:spcAft>
              <a:buClr>
                <a:schemeClr val="dk1"/>
              </a:buClr>
              <a:buSzPts val="2000"/>
              <a:buChar char="•"/>
            </a:pPr>
            <a:r>
              <a:rPr lang="fr-FR" dirty="0">
                <a:ea typeface="Helvetica Neue"/>
                <a:cs typeface="Helvetica Neue"/>
                <a:sym typeface="Helvetica Neue"/>
              </a:rPr>
              <a:t>A double </a:t>
            </a:r>
            <a:r>
              <a:rPr lang="fr-FR" dirty="0" err="1">
                <a:ea typeface="Helvetica Neue"/>
                <a:cs typeface="Helvetica Neue"/>
                <a:sym typeface="Helvetica Neue"/>
              </a:rPr>
              <a:t>relativity</a:t>
            </a:r>
            <a:r>
              <a:rPr lang="fr-FR" dirty="0">
                <a:ea typeface="Helvetica Neue"/>
                <a:cs typeface="Helvetica Neue"/>
                <a:sym typeface="Helvetica Neue"/>
              </a:rPr>
              <a:t>: 1</a:t>
            </a:r>
            <a:r>
              <a:rPr lang="fr-FR" baseline="30000" dirty="0">
                <a:ea typeface="Helvetica Neue"/>
                <a:cs typeface="Helvetica Neue"/>
                <a:sym typeface="Helvetica Neue"/>
              </a:rPr>
              <a:t>st</a:t>
            </a:r>
            <a:r>
              <a:rPr lang="fr-FR" dirty="0">
                <a:ea typeface="Helvetica Neue"/>
                <a:cs typeface="Helvetica Neue"/>
                <a:sym typeface="Helvetica Neue"/>
              </a:rPr>
              <a:t> to the observer, 2</a:t>
            </a:r>
            <a:r>
              <a:rPr lang="fr-FR" baseline="30000" dirty="0">
                <a:ea typeface="Helvetica Neue"/>
                <a:cs typeface="Helvetica Neue"/>
                <a:sym typeface="Helvetica Neue"/>
              </a:rPr>
              <a:t>nd</a:t>
            </a:r>
            <a:r>
              <a:rPr lang="fr-FR" dirty="0">
                <a:ea typeface="Helvetica Neue"/>
                <a:cs typeface="Helvetica Neue"/>
                <a:sym typeface="Helvetica Neue"/>
              </a:rPr>
              <a:t> to the question </a:t>
            </a:r>
            <a:r>
              <a:rPr lang="fr-FR" dirty="0" err="1">
                <a:ea typeface="Helvetica Neue"/>
                <a:cs typeface="Helvetica Neue"/>
                <a:sym typeface="Helvetica Neue"/>
              </a:rPr>
              <a:t>asked</a:t>
            </a:r>
            <a:r>
              <a:rPr lang="fr-FR" dirty="0">
                <a:ea typeface="Helvetica Neue"/>
                <a:cs typeface="Helvetica Neue"/>
                <a:sym typeface="Helvetica Neue"/>
              </a:rPr>
              <a:t> by the observer</a:t>
            </a:r>
            <a:endParaRPr dirty="0"/>
          </a:p>
          <a:p>
            <a:pPr marL="1143000" lvl="2" indent="-228600" algn="l" rtl="0">
              <a:lnSpc>
                <a:spcPct val="120000"/>
              </a:lnSpc>
              <a:spcBef>
                <a:spcPts val="900"/>
              </a:spcBef>
              <a:spcAft>
                <a:spcPts val="0"/>
              </a:spcAft>
              <a:buClr>
                <a:schemeClr val="dk1"/>
              </a:buClr>
              <a:buSzPts val="2000"/>
              <a:buChar char="•"/>
            </a:pPr>
            <a:r>
              <a:rPr lang="fr-FR" dirty="0">
                <a:ea typeface="Helvetica Neue"/>
                <a:cs typeface="Helvetica Neue"/>
                <a:sym typeface="Helvetica Neue"/>
              </a:rPr>
              <a:t>The model </a:t>
            </a:r>
            <a:r>
              <a:rPr lang="fr-FR" dirty="0" err="1">
                <a:ea typeface="Helvetica Neue"/>
                <a:cs typeface="Helvetica Neue"/>
                <a:sym typeface="Helvetica Neue"/>
              </a:rPr>
              <a:t>is</a:t>
            </a:r>
            <a:r>
              <a:rPr lang="fr-FR" dirty="0">
                <a:ea typeface="Helvetica Neue"/>
                <a:cs typeface="Helvetica Neue"/>
                <a:sym typeface="Helvetica Neue"/>
              </a:rPr>
              <a:t> an “</a:t>
            </a:r>
            <a:r>
              <a:rPr lang="fr-FR" dirty="0" err="1">
                <a:ea typeface="Helvetica Neue"/>
                <a:cs typeface="Helvetica Neue"/>
                <a:sym typeface="Helvetica Neue"/>
              </a:rPr>
              <a:t>object</a:t>
            </a:r>
            <a:r>
              <a:rPr lang="fr-FR" dirty="0">
                <a:ea typeface="Helvetica Neue"/>
                <a:cs typeface="Helvetica Neue"/>
                <a:sym typeface="Helvetica Neue"/>
              </a:rPr>
              <a:t>” : i.e. an </a:t>
            </a:r>
            <a:r>
              <a:rPr lang="fr-FR" dirty="0" err="1">
                <a:ea typeface="Helvetica Neue"/>
                <a:cs typeface="Helvetica Neue"/>
                <a:sym typeface="Helvetica Neue"/>
              </a:rPr>
              <a:t>entity</a:t>
            </a:r>
            <a:r>
              <a:rPr lang="fr-FR" dirty="0">
                <a:ea typeface="Helvetica Neue"/>
                <a:cs typeface="Helvetica Neue"/>
                <a:sym typeface="Helvetica Neue"/>
              </a:rPr>
              <a:t> </a:t>
            </a:r>
            <a:r>
              <a:rPr lang="fr-FR" dirty="0" err="1">
                <a:ea typeface="Helvetica Neue"/>
                <a:cs typeface="Helvetica Neue"/>
                <a:sym typeface="Helvetica Neue"/>
              </a:rPr>
              <a:t>with</a:t>
            </a:r>
            <a:r>
              <a:rPr lang="fr-FR" dirty="0">
                <a:ea typeface="Helvetica Neue"/>
                <a:cs typeface="Helvetica Neue"/>
                <a:sym typeface="Helvetica Neue"/>
              </a:rPr>
              <a:t> </a:t>
            </a:r>
            <a:r>
              <a:rPr lang="fr-FR" dirty="0" err="1">
                <a:ea typeface="Helvetica Neue"/>
                <a:cs typeface="Helvetica Neue"/>
                <a:sym typeface="Helvetica Neue"/>
              </a:rPr>
              <a:t>ontological</a:t>
            </a:r>
            <a:r>
              <a:rPr lang="fr-FR" dirty="0">
                <a:ea typeface="Helvetica Neue"/>
                <a:cs typeface="Helvetica Neue"/>
                <a:sym typeface="Helvetica Neue"/>
              </a:rPr>
              <a:t> </a:t>
            </a:r>
            <a:r>
              <a:rPr lang="fr-FR" dirty="0" err="1">
                <a:ea typeface="Helvetica Neue"/>
                <a:cs typeface="Helvetica Neue"/>
                <a:sym typeface="Helvetica Neue"/>
              </a:rPr>
              <a:t>independence</a:t>
            </a:r>
            <a:r>
              <a:rPr lang="fr-FR" dirty="0">
                <a:ea typeface="Helvetica Neue"/>
                <a:cs typeface="Helvetica Neue"/>
                <a:sym typeface="Helvetica Neue"/>
              </a:rPr>
              <a:t> and </a:t>
            </a:r>
            <a:r>
              <a:rPr lang="fr-FR" dirty="0" err="1">
                <a:ea typeface="Helvetica Neue"/>
                <a:cs typeface="Helvetica Neue"/>
                <a:sym typeface="Helvetica Neue"/>
              </a:rPr>
              <a:t>autonomy</a:t>
            </a:r>
            <a:r>
              <a:rPr lang="fr-FR" dirty="0">
                <a:ea typeface="Helvetica Neue"/>
                <a:cs typeface="Helvetica Neue"/>
                <a:sym typeface="Helvetica Neue"/>
              </a:rPr>
              <a:t>.</a:t>
            </a:r>
            <a:endParaRPr dirty="0"/>
          </a:p>
          <a:p>
            <a:pPr marL="1600200" lvl="3" indent="-228600" algn="l" rtl="0">
              <a:lnSpc>
                <a:spcPct val="120000"/>
              </a:lnSpc>
              <a:spcBef>
                <a:spcPts val="900"/>
              </a:spcBef>
              <a:spcAft>
                <a:spcPts val="0"/>
              </a:spcAft>
              <a:buClr>
                <a:schemeClr val="dk1"/>
              </a:buClr>
              <a:buSzPts val="2000"/>
              <a:buChar char="•"/>
            </a:pPr>
            <a:r>
              <a:rPr lang="fr-FR" sz="2000" dirty="0">
                <a:ea typeface="Helvetica Neue"/>
                <a:cs typeface="Helvetica Neue"/>
                <a:sym typeface="Helvetica Neue"/>
              </a:rPr>
              <a:t>It </a:t>
            </a:r>
            <a:r>
              <a:rPr lang="fr-FR" sz="2000" dirty="0" err="1">
                <a:ea typeface="Helvetica Neue"/>
                <a:cs typeface="Helvetica Neue"/>
                <a:sym typeface="Helvetica Neue"/>
              </a:rPr>
              <a:t>is</a:t>
            </a:r>
            <a:r>
              <a:rPr lang="fr-FR" sz="2000" dirty="0">
                <a:ea typeface="Helvetica Neue"/>
                <a:cs typeface="Helvetica Neue"/>
                <a:sym typeface="Helvetica Neue"/>
              </a:rPr>
              <a:t> not </a:t>
            </a:r>
            <a:r>
              <a:rPr lang="fr-FR" sz="2000" dirty="0" err="1">
                <a:ea typeface="Helvetica Neue"/>
                <a:cs typeface="Helvetica Neue"/>
                <a:sym typeface="Helvetica Neue"/>
              </a:rPr>
              <a:t>only</a:t>
            </a:r>
            <a:r>
              <a:rPr lang="fr-FR" sz="2000" dirty="0">
                <a:ea typeface="Helvetica Neue"/>
                <a:cs typeface="Helvetica Neue"/>
                <a:sym typeface="Helvetica Neue"/>
              </a:rPr>
              <a:t> a </a:t>
            </a:r>
            <a:r>
              <a:rPr lang="fr-FR" sz="2000" dirty="0" err="1">
                <a:ea typeface="Helvetica Neue"/>
                <a:cs typeface="Helvetica Neue"/>
                <a:sym typeface="Helvetica Neue"/>
              </a:rPr>
              <a:t>linguistic</a:t>
            </a:r>
            <a:r>
              <a:rPr lang="fr-FR" sz="2000" dirty="0">
                <a:ea typeface="Helvetica Neue"/>
                <a:cs typeface="Helvetica Neue"/>
                <a:sym typeface="Helvetica Neue"/>
              </a:rPr>
              <a:t> </a:t>
            </a:r>
            <a:r>
              <a:rPr lang="fr-FR" sz="2000" dirty="0" err="1">
                <a:ea typeface="Helvetica Neue"/>
                <a:cs typeface="Helvetica Neue"/>
                <a:sym typeface="Helvetica Neue"/>
              </a:rPr>
              <a:t>product</a:t>
            </a:r>
            <a:r>
              <a:rPr lang="fr-FR" sz="2000" dirty="0">
                <a:ea typeface="Helvetica Neue"/>
                <a:cs typeface="Helvetica Neue"/>
                <a:sym typeface="Helvetica Neue"/>
              </a:rPr>
              <a:t>, </a:t>
            </a:r>
            <a:r>
              <a:rPr lang="fr-FR" sz="2000" dirty="0" err="1">
                <a:ea typeface="Helvetica Neue"/>
                <a:cs typeface="Helvetica Neue"/>
                <a:sym typeface="Helvetica Neue"/>
              </a:rPr>
              <a:t>nor</a:t>
            </a:r>
            <a:r>
              <a:rPr lang="fr-FR" sz="2000" dirty="0">
                <a:ea typeface="Helvetica Neue"/>
                <a:cs typeface="Helvetica Neue"/>
                <a:sym typeface="Helvetica Neue"/>
              </a:rPr>
              <a:t> an expression </a:t>
            </a:r>
            <a:r>
              <a:rPr lang="fr-FR" sz="2000" dirty="0" err="1">
                <a:ea typeface="Helvetica Neue"/>
                <a:cs typeface="Helvetica Neue"/>
                <a:sym typeface="Helvetica Neue"/>
              </a:rPr>
              <a:t>nor</a:t>
            </a:r>
            <a:r>
              <a:rPr lang="fr-FR" sz="2000" dirty="0">
                <a:ea typeface="Helvetica Neue"/>
                <a:cs typeface="Helvetica Neue"/>
                <a:sym typeface="Helvetica Neue"/>
              </a:rPr>
              <a:t> a </a:t>
            </a:r>
            <a:r>
              <a:rPr lang="fr-FR" sz="2000" dirty="0" err="1">
                <a:ea typeface="Helvetica Neue"/>
                <a:cs typeface="Helvetica Neue"/>
                <a:sym typeface="Helvetica Neue"/>
              </a:rPr>
              <a:t>metaphor</a:t>
            </a:r>
            <a:endParaRPr sz="2000" dirty="0"/>
          </a:p>
          <a:p>
            <a:pPr marL="1143000" lvl="2" indent="-228600" algn="just" rtl="0">
              <a:lnSpc>
                <a:spcPct val="120000"/>
              </a:lnSpc>
              <a:spcBef>
                <a:spcPts val="900"/>
              </a:spcBef>
              <a:spcAft>
                <a:spcPts val="0"/>
              </a:spcAft>
              <a:buClr>
                <a:schemeClr val="dk1"/>
              </a:buClr>
              <a:buSzPts val="2000"/>
              <a:buChar char="•"/>
            </a:pPr>
            <a:r>
              <a:rPr lang="fr-FR" dirty="0" err="1">
                <a:ea typeface="Helvetica Neue"/>
                <a:cs typeface="Helvetica Neue"/>
                <a:sym typeface="Helvetica Neue"/>
              </a:rPr>
              <a:t>Its</a:t>
            </a:r>
            <a:r>
              <a:rPr lang="fr-FR" dirty="0">
                <a:ea typeface="Helvetica Neue"/>
                <a:cs typeface="Helvetica Neue"/>
                <a:sym typeface="Helvetica Neue"/>
              </a:rPr>
              <a:t> </a:t>
            </a:r>
            <a:r>
              <a:rPr lang="fr-FR" dirty="0" err="1">
                <a:solidFill>
                  <a:srgbClr val="0070C0"/>
                </a:solidFill>
                <a:ea typeface="Helvetica Neue"/>
                <a:cs typeface="Helvetica Neue"/>
                <a:sym typeface="Helvetica Neue"/>
              </a:rPr>
              <a:t>general</a:t>
            </a:r>
            <a:r>
              <a:rPr lang="fr-FR" dirty="0">
                <a:solidFill>
                  <a:srgbClr val="0070C0"/>
                </a:solidFill>
                <a:ea typeface="Helvetica Neue"/>
                <a:cs typeface="Helvetica Neue"/>
                <a:sym typeface="Helvetica Neue"/>
              </a:rPr>
              <a:t> </a:t>
            </a:r>
            <a:r>
              <a:rPr lang="fr-FR" dirty="0" err="1">
                <a:solidFill>
                  <a:srgbClr val="0070C0"/>
                </a:solidFill>
                <a:ea typeface="Helvetica Neue"/>
                <a:cs typeface="Helvetica Neue"/>
                <a:sym typeface="Helvetica Neue"/>
              </a:rPr>
              <a:t>function</a:t>
            </a:r>
            <a:r>
              <a:rPr lang="fr-FR" dirty="0">
                <a:solidFill>
                  <a:srgbClr val="0070C0"/>
                </a:solidFill>
                <a:ea typeface="Helvetica Neue"/>
                <a:cs typeface="Helvetica Neue"/>
                <a:sym typeface="Helvetica Neue"/>
              </a:rPr>
              <a:t> in sciences </a:t>
            </a:r>
            <a:r>
              <a:rPr lang="fr-FR" dirty="0">
                <a:ea typeface="Helvetica Neue"/>
                <a:cs typeface="Helvetica Neue"/>
                <a:sym typeface="Helvetica Neue"/>
              </a:rPr>
              <a:t>: to</a:t>
            </a:r>
            <a:r>
              <a:rPr lang="fr-FR" b="1" dirty="0">
                <a:ea typeface="Helvetica Neue"/>
                <a:cs typeface="Helvetica Neue"/>
                <a:sym typeface="Helvetica Neue"/>
              </a:rPr>
              <a:t> </a:t>
            </a:r>
            <a:r>
              <a:rPr lang="fr-FR" b="1" dirty="0" err="1">
                <a:solidFill>
                  <a:srgbClr val="0070C0"/>
                </a:solidFill>
                <a:ea typeface="Helvetica Neue"/>
                <a:cs typeface="Helvetica Neue"/>
                <a:sym typeface="Helvetica Neue"/>
              </a:rPr>
              <a:t>facilitate</a:t>
            </a:r>
            <a:r>
              <a:rPr lang="fr-FR" b="1" dirty="0">
                <a:solidFill>
                  <a:srgbClr val="0070C0"/>
                </a:solidFill>
                <a:ea typeface="Helvetica Neue"/>
                <a:cs typeface="Helvetica Neue"/>
                <a:sym typeface="Helvetica Neue"/>
              </a:rPr>
              <a:t> a </a:t>
            </a:r>
            <a:r>
              <a:rPr lang="fr-FR" b="1" dirty="0" err="1">
                <a:solidFill>
                  <a:srgbClr val="0070C0"/>
                </a:solidFill>
                <a:ea typeface="Helvetica Neue"/>
                <a:cs typeface="Helvetica Neue"/>
                <a:sym typeface="Helvetica Neue"/>
              </a:rPr>
              <a:t>mediation</a:t>
            </a:r>
            <a:r>
              <a:rPr lang="fr-FR" b="1" dirty="0">
                <a:solidFill>
                  <a:srgbClr val="0070C0"/>
                </a:solidFill>
                <a:ea typeface="Helvetica Neue"/>
                <a:cs typeface="Helvetica Neue"/>
                <a:sym typeface="Helvetica Neue"/>
              </a:rPr>
              <a:t> in the </a:t>
            </a:r>
            <a:r>
              <a:rPr lang="fr-FR" b="1" dirty="0" err="1">
                <a:solidFill>
                  <a:srgbClr val="0070C0"/>
                </a:solidFill>
                <a:ea typeface="Helvetica Neue"/>
                <a:cs typeface="Helvetica Neue"/>
                <a:sym typeface="Helvetica Neue"/>
              </a:rPr>
              <a:t>context</a:t>
            </a:r>
            <a:r>
              <a:rPr lang="fr-FR" b="1" dirty="0">
                <a:solidFill>
                  <a:srgbClr val="0070C0"/>
                </a:solidFill>
                <a:ea typeface="Helvetica Neue"/>
                <a:cs typeface="Helvetica Neue"/>
                <a:sym typeface="Helvetica Neue"/>
              </a:rPr>
              <a:t> of a cognitive </a:t>
            </a:r>
            <a:r>
              <a:rPr lang="fr-FR" b="1" dirty="0" err="1">
                <a:solidFill>
                  <a:srgbClr val="0070C0"/>
                </a:solidFill>
                <a:ea typeface="Helvetica Neue"/>
                <a:cs typeface="Helvetica Neue"/>
                <a:sym typeface="Helvetica Neue"/>
              </a:rPr>
              <a:t>questioning</a:t>
            </a:r>
            <a:r>
              <a:rPr lang="fr-FR" b="1" dirty="0">
                <a:solidFill>
                  <a:srgbClr val="0070C0"/>
                </a:solidFill>
                <a:ea typeface="Helvetica Neue"/>
                <a:cs typeface="Helvetica Neue"/>
                <a:sym typeface="Helvetica Neue"/>
              </a:rPr>
              <a:t>, a cognitive </a:t>
            </a:r>
            <a:r>
              <a:rPr lang="fr-FR" b="1" dirty="0" err="1">
                <a:solidFill>
                  <a:srgbClr val="0070C0"/>
                </a:solidFill>
                <a:ea typeface="Helvetica Neue"/>
                <a:cs typeface="Helvetica Neue"/>
                <a:sym typeface="Helvetica Neue"/>
              </a:rPr>
              <a:t>inquiry</a:t>
            </a:r>
            <a:r>
              <a:rPr lang="fr-FR" b="1" dirty="0">
                <a:solidFill>
                  <a:srgbClr val="0070C0"/>
                </a:solidFill>
                <a:ea typeface="Helvetica Neue"/>
                <a:cs typeface="Helvetica Neue"/>
                <a:sym typeface="Helvetica Neue"/>
              </a:rPr>
              <a:t> (</a:t>
            </a:r>
            <a:r>
              <a:rPr lang="fr-FR" b="1" dirty="0" err="1">
                <a:solidFill>
                  <a:srgbClr val="0070C0"/>
                </a:solidFill>
                <a:ea typeface="Helvetica Neue"/>
                <a:cs typeface="Helvetica Neue"/>
                <a:sym typeface="Helvetica Neue"/>
              </a:rPr>
              <a:t>practical</a:t>
            </a:r>
            <a:r>
              <a:rPr lang="fr-FR" b="1" dirty="0">
                <a:solidFill>
                  <a:srgbClr val="0070C0"/>
                </a:solidFill>
                <a:ea typeface="Helvetica Neue"/>
                <a:cs typeface="Helvetica Neue"/>
                <a:sym typeface="Helvetica Neue"/>
              </a:rPr>
              <a:t> cognition or </a:t>
            </a:r>
            <a:r>
              <a:rPr lang="fr-FR" b="1" dirty="0" err="1">
                <a:solidFill>
                  <a:srgbClr val="0070C0"/>
                </a:solidFill>
                <a:ea typeface="Helvetica Neue"/>
                <a:cs typeface="Helvetica Neue"/>
                <a:sym typeface="Helvetica Neue"/>
              </a:rPr>
              <a:t>theoretical</a:t>
            </a:r>
            <a:r>
              <a:rPr lang="fr-FR" b="1" dirty="0">
                <a:solidFill>
                  <a:srgbClr val="0070C0"/>
                </a:solidFill>
                <a:ea typeface="Helvetica Neue"/>
                <a:cs typeface="Helvetica Neue"/>
                <a:sym typeface="Helvetica Neue"/>
              </a:rPr>
              <a:t> cognition)</a:t>
            </a:r>
            <a:endParaRPr dirty="0"/>
          </a:p>
          <a:p>
            <a:pPr marL="228600" lvl="0" indent="-101600" algn="l" rtl="0">
              <a:lnSpc>
                <a:spcPct val="90000"/>
              </a:lnSpc>
              <a:spcBef>
                <a:spcPts val="1300"/>
              </a:spcBef>
              <a:spcAft>
                <a:spcPts val="0"/>
              </a:spcAft>
              <a:buClr>
                <a:schemeClr val="dk1"/>
              </a:buClr>
              <a:buSzPts val="2000"/>
              <a:buNone/>
            </a:pPr>
            <a:endParaRPr sz="2000" dirty="0">
              <a:latin typeface="Helvetica Neue"/>
              <a:ea typeface="Helvetica Neue"/>
              <a:cs typeface="Helvetica Neue"/>
              <a:sym typeface="Helvetica Neue"/>
            </a:endParaRPr>
          </a:p>
        </p:txBody>
      </p:sp>
      <p:sp>
        <p:nvSpPr>
          <p:cNvPr id="134" name="Google Shape;134;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fr-FR" sz="1200">
                <a:solidFill>
                  <a:srgbClr val="898989"/>
                </a:solidFill>
                <a:latin typeface="Calibri"/>
                <a:ea typeface="Calibri"/>
                <a:cs typeface="Calibri"/>
                <a:sym typeface="Calibri"/>
              </a:rPr>
              <a:t>13</a:t>
            </a:fld>
            <a:endParaRPr sz="1200">
              <a:solidFill>
                <a:srgbClr val="898989"/>
              </a:solidFill>
              <a:latin typeface="Calibri"/>
              <a:ea typeface="Calibri"/>
              <a:cs typeface="Calibri"/>
              <a:sym typeface="Calibri"/>
            </a:endParaRPr>
          </a:p>
        </p:txBody>
      </p:sp>
      <p:sp>
        <p:nvSpPr>
          <p:cNvPr id="135" name="Google Shape;135;p7"/>
          <p:cNvSpPr txBox="1"/>
          <p:nvPr/>
        </p:nvSpPr>
        <p:spPr>
          <a:xfrm>
            <a:off x="6339873" y="362143"/>
            <a:ext cx="2975577" cy="705981"/>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3200"/>
              <a:buFont typeface="Helvetica Neue"/>
              <a:buNone/>
            </a:pPr>
            <a:r>
              <a:rPr lang="fr-FR" dirty="0">
                <a:solidFill>
                  <a:schemeClr val="dk1"/>
                </a:solidFill>
                <a:ea typeface="Helvetica Neue"/>
                <a:cs typeface="Helvetica Neue"/>
                <a:sym typeface="Helvetica Neue"/>
              </a:rPr>
              <a:t>(source: Varenne, 2008, 2013)</a:t>
            </a:r>
            <a:endParaRPr dirty="0">
              <a:solidFill>
                <a:schemeClr val="dk1"/>
              </a:solidFill>
              <a:ea typeface="Helvetica Neue"/>
              <a:cs typeface="Helvetica Neue"/>
              <a:sym typeface="Helvetica Neue"/>
            </a:endParaRPr>
          </a:p>
        </p:txBody>
      </p:sp>
      <p:sp>
        <p:nvSpPr>
          <p:cNvPr id="5" name="Rectangle : coins arrondis 4">
            <a:extLst>
              <a:ext uri="{FF2B5EF4-FFF2-40B4-BE49-F238E27FC236}">
                <a16:creationId xmlns:a16="http://schemas.microsoft.com/office/drawing/2014/main" id="{87617982-46C2-4AF6-AF99-2E15AAB62581}"/>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modèle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1" name="Google Shape;141;p8"/>
          <p:cNvPicPr preferRelativeResize="0"/>
          <p:nvPr/>
        </p:nvPicPr>
        <p:blipFill rotWithShape="1">
          <a:blip r:embed="rId3">
            <a:alphaModFix/>
          </a:blip>
          <a:srcRect/>
          <a:stretch/>
        </p:blipFill>
        <p:spPr>
          <a:xfrm>
            <a:off x="3364773" y="1404246"/>
            <a:ext cx="6866709" cy="5166780"/>
          </a:xfrm>
          <a:prstGeom prst="rect">
            <a:avLst/>
          </a:prstGeom>
          <a:noFill/>
          <a:ln>
            <a:noFill/>
          </a:ln>
        </p:spPr>
      </p:pic>
      <p:sp>
        <p:nvSpPr>
          <p:cNvPr id="4" name="Rectangle : coins arrondis 3">
            <a:extLst>
              <a:ext uri="{FF2B5EF4-FFF2-40B4-BE49-F238E27FC236}">
                <a16:creationId xmlns:a16="http://schemas.microsoft.com/office/drawing/2014/main" id="{7A0D8359-FE82-4509-B911-704CAEF9921A}"/>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modèle ?</a:t>
            </a:r>
          </a:p>
        </p:txBody>
      </p:sp>
      <p:sp>
        <p:nvSpPr>
          <p:cNvPr id="5" name="Espace réservé du numéro de diapositive 4">
            <a:extLst>
              <a:ext uri="{FF2B5EF4-FFF2-40B4-BE49-F238E27FC236}">
                <a16:creationId xmlns:a16="http://schemas.microsoft.com/office/drawing/2014/main" id="{75740849-D0C7-4E4D-9787-6E4B3FA07946}"/>
              </a:ext>
            </a:extLst>
          </p:cNvPr>
          <p:cNvSpPr>
            <a:spLocks noGrp="1"/>
          </p:cNvSpPr>
          <p:nvPr>
            <p:ph type="sldNum" sz="quarter" idx="12"/>
          </p:nvPr>
        </p:nvSpPr>
        <p:spPr/>
        <p:txBody>
          <a:bodyPr/>
          <a:lstStyle/>
          <a:p>
            <a:fld id="{A7AC398A-F763-4301-B81B-09CBB979320A}" type="slidenum">
              <a:rPr lang="fr-FR" smtClean="0"/>
              <a:t>14</a:t>
            </a:fld>
            <a:endParaRPr lang="fr-F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7" name="Google Shape;147;p9"/>
          <p:cNvPicPr preferRelativeResize="0"/>
          <p:nvPr/>
        </p:nvPicPr>
        <p:blipFill rotWithShape="1">
          <a:blip r:embed="rId3">
            <a:alphaModFix/>
          </a:blip>
          <a:srcRect l="35454" t="45240" r="6270" b="9940"/>
          <a:stretch/>
        </p:blipFill>
        <p:spPr>
          <a:xfrm>
            <a:off x="5333166" y="1338942"/>
            <a:ext cx="3872172" cy="4743873"/>
          </a:xfrm>
          <a:prstGeom prst="rect">
            <a:avLst/>
          </a:prstGeom>
          <a:noFill/>
          <a:ln>
            <a:noFill/>
          </a:ln>
        </p:spPr>
      </p:pic>
      <p:pic>
        <p:nvPicPr>
          <p:cNvPr id="148" name="Google Shape;148;p9"/>
          <p:cNvPicPr preferRelativeResize="0"/>
          <p:nvPr/>
        </p:nvPicPr>
        <p:blipFill rotWithShape="1">
          <a:blip r:embed="rId3">
            <a:alphaModFix/>
          </a:blip>
          <a:srcRect t="76606" r="64460" b="10088"/>
          <a:stretch/>
        </p:blipFill>
        <p:spPr>
          <a:xfrm>
            <a:off x="9735730" y="1338942"/>
            <a:ext cx="2259800" cy="1364301"/>
          </a:xfrm>
          <a:prstGeom prst="rect">
            <a:avLst/>
          </a:prstGeom>
          <a:noFill/>
          <a:ln>
            <a:noFill/>
          </a:ln>
        </p:spPr>
      </p:pic>
      <p:sp>
        <p:nvSpPr>
          <p:cNvPr id="149" name="Google Shape;149;p9"/>
          <p:cNvSpPr txBox="1"/>
          <p:nvPr/>
        </p:nvSpPr>
        <p:spPr>
          <a:xfrm>
            <a:off x="4396776" y="6114282"/>
            <a:ext cx="5057467"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000" dirty="0">
                <a:solidFill>
                  <a:schemeClr val="dk1"/>
                </a:solidFill>
                <a:latin typeface="Calibri"/>
                <a:ea typeface="Calibri"/>
                <a:cs typeface="Calibri"/>
                <a:sym typeface="Calibri"/>
              </a:rPr>
              <a:t>Les relations modèle/sujet d’après J. Sauvant</a:t>
            </a:r>
            <a:endParaRPr sz="2000" dirty="0">
              <a:solidFill>
                <a:schemeClr val="dk1"/>
              </a:solidFill>
              <a:latin typeface="Calibri"/>
              <a:ea typeface="Calibri"/>
              <a:cs typeface="Calibri"/>
              <a:sym typeface="Calibri"/>
            </a:endParaRPr>
          </a:p>
        </p:txBody>
      </p:sp>
      <p:pic>
        <p:nvPicPr>
          <p:cNvPr id="150" name="Google Shape;150;p9"/>
          <p:cNvPicPr preferRelativeResize="0"/>
          <p:nvPr/>
        </p:nvPicPr>
        <p:blipFill rotWithShape="1">
          <a:blip r:embed="rId3">
            <a:alphaModFix/>
          </a:blip>
          <a:srcRect l="35454" t="2867" r="6270" b="54075"/>
          <a:stretch/>
        </p:blipFill>
        <p:spPr>
          <a:xfrm>
            <a:off x="742950" y="1338942"/>
            <a:ext cx="4030802" cy="4743873"/>
          </a:xfrm>
          <a:prstGeom prst="rect">
            <a:avLst/>
          </a:prstGeom>
          <a:noFill/>
          <a:ln>
            <a:noFill/>
          </a:ln>
        </p:spPr>
      </p:pic>
      <p:pic>
        <p:nvPicPr>
          <p:cNvPr id="151" name="Google Shape;151;p9"/>
          <p:cNvPicPr preferRelativeResize="0"/>
          <p:nvPr/>
        </p:nvPicPr>
        <p:blipFill>
          <a:blip r:embed="rId4">
            <a:alphaModFix/>
          </a:blip>
          <a:stretch>
            <a:fillRect/>
          </a:stretch>
        </p:blipFill>
        <p:spPr>
          <a:xfrm>
            <a:off x="10082218" y="3210660"/>
            <a:ext cx="1566825" cy="2488075"/>
          </a:xfrm>
          <a:prstGeom prst="rect">
            <a:avLst/>
          </a:prstGeom>
          <a:noFill/>
          <a:ln>
            <a:noFill/>
          </a:ln>
        </p:spPr>
      </p:pic>
      <p:sp>
        <p:nvSpPr>
          <p:cNvPr id="10" name="Rectangle : coins arrondis 9">
            <a:extLst>
              <a:ext uri="{FF2B5EF4-FFF2-40B4-BE49-F238E27FC236}">
                <a16:creationId xmlns:a16="http://schemas.microsoft.com/office/drawing/2014/main" id="{C2FA0E3E-2057-4125-8EEF-E5E857A34367}"/>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modèle ?</a:t>
            </a:r>
          </a:p>
        </p:txBody>
      </p:sp>
      <p:sp>
        <p:nvSpPr>
          <p:cNvPr id="4" name="Espace réservé du numéro de diapositive 3">
            <a:extLst>
              <a:ext uri="{FF2B5EF4-FFF2-40B4-BE49-F238E27FC236}">
                <a16:creationId xmlns:a16="http://schemas.microsoft.com/office/drawing/2014/main" id="{ECFDFDD4-C069-4A7E-ADCF-36A94EA52B98}"/>
              </a:ext>
            </a:extLst>
          </p:cNvPr>
          <p:cNvSpPr>
            <a:spLocks noGrp="1"/>
          </p:cNvSpPr>
          <p:nvPr>
            <p:ph type="sldNum" sz="quarter" idx="12"/>
          </p:nvPr>
        </p:nvSpPr>
        <p:spPr/>
        <p:txBody>
          <a:bodyPr/>
          <a:lstStyle/>
          <a:p>
            <a:fld id="{A7AC398A-F763-4301-B81B-09CBB979320A}" type="slidenum">
              <a:rPr lang="fr-FR" smtClean="0"/>
              <a:t>15</a:t>
            </a:fld>
            <a:endParaRPr lang="fr-F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0"/>
          <p:cNvSpPr txBox="1"/>
          <p:nvPr/>
        </p:nvSpPr>
        <p:spPr>
          <a:xfrm>
            <a:off x="5837463" y="85270"/>
            <a:ext cx="4902957" cy="705981"/>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3200"/>
              <a:buFont typeface="Helvetica Neue"/>
              <a:buNone/>
            </a:pPr>
            <a:r>
              <a:rPr lang="fr-FR" sz="1800" b="0" i="0" u="none" strike="noStrike" dirty="0">
                <a:solidFill>
                  <a:schemeClr val="dk1"/>
                </a:solidFill>
                <a:latin typeface="Arial"/>
                <a:ea typeface="Arial"/>
                <a:cs typeface="Arial"/>
                <a:sym typeface="Arial"/>
              </a:rPr>
              <a:t>(Clémentine Prieur, Ecole ASPEN, 2013)</a:t>
            </a:r>
            <a:endParaRPr sz="3200" dirty="0">
              <a:solidFill>
                <a:schemeClr val="dk1"/>
              </a:solidFill>
              <a:latin typeface="Helvetica Neue"/>
              <a:ea typeface="Helvetica Neue"/>
              <a:cs typeface="Helvetica Neue"/>
              <a:sym typeface="Helvetica Neue"/>
            </a:endParaRPr>
          </a:p>
        </p:txBody>
      </p:sp>
      <p:sp>
        <p:nvSpPr>
          <p:cNvPr id="157" name="Google Shape;157;p10"/>
          <p:cNvSpPr txBox="1"/>
          <p:nvPr/>
        </p:nvSpPr>
        <p:spPr>
          <a:xfrm>
            <a:off x="714103" y="1367246"/>
            <a:ext cx="2420983" cy="461665"/>
          </a:xfrm>
          <a:prstGeom prst="rect">
            <a:avLst/>
          </a:prstGeom>
          <a:solidFill>
            <a:schemeClr val="lt1"/>
          </a:solidFill>
          <a:ln w="2857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a:solidFill>
                  <a:srgbClr val="0070C0"/>
                </a:solidFill>
                <a:latin typeface="Calibri"/>
                <a:ea typeface="Calibri"/>
                <a:cs typeface="Calibri"/>
                <a:sym typeface="Calibri"/>
              </a:rPr>
              <a:t>Entrées</a:t>
            </a:r>
            <a:endParaRPr/>
          </a:p>
        </p:txBody>
      </p:sp>
      <p:sp>
        <p:nvSpPr>
          <p:cNvPr id="158" name="Google Shape;158;p10"/>
          <p:cNvSpPr txBox="1"/>
          <p:nvPr/>
        </p:nvSpPr>
        <p:spPr>
          <a:xfrm>
            <a:off x="4576355" y="1367246"/>
            <a:ext cx="2420983" cy="461665"/>
          </a:xfrm>
          <a:prstGeom prst="rect">
            <a:avLst/>
          </a:prstGeom>
          <a:solidFill>
            <a:schemeClr val="lt1"/>
          </a:solidFill>
          <a:ln w="28575" cap="flat" cmpd="sng">
            <a:solidFill>
              <a:schemeClr val="accent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a:solidFill>
                  <a:srgbClr val="C55A11"/>
                </a:solidFill>
                <a:latin typeface="Calibri"/>
                <a:ea typeface="Calibri"/>
                <a:cs typeface="Calibri"/>
                <a:sym typeface="Calibri"/>
              </a:rPr>
              <a:t>Modèle</a:t>
            </a:r>
            <a:endParaRPr/>
          </a:p>
        </p:txBody>
      </p:sp>
      <p:sp>
        <p:nvSpPr>
          <p:cNvPr id="159" name="Google Shape;159;p10"/>
          <p:cNvSpPr txBox="1"/>
          <p:nvPr/>
        </p:nvSpPr>
        <p:spPr>
          <a:xfrm>
            <a:off x="8438607" y="1367246"/>
            <a:ext cx="2420983" cy="461665"/>
          </a:xfrm>
          <a:prstGeom prst="rect">
            <a:avLst/>
          </a:prstGeom>
          <a:solidFill>
            <a:schemeClr val="lt1"/>
          </a:solidFill>
          <a:ln w="28575" cap="flat" cmpd="sng">
            <a:solidFill>
              <a:srgbClr val="00B05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a:solidFill>
                  <a:srgbClr val="00B050"/>
                </a:solidFill>
                <a:latin typeface="Calibri"/>
                <a:ea typeface="Calibri"/>
                <a:cs typeface="Calibri"/>
                <a:sym typeface="Calibri"/>
              </a:rPr>
              <a:t>Sorties</a:t>
            </a:r>
            <a:endParaRPr/>
          </a:p>
        </p:txBody>
      </p:sp>
      <p:sp>
        <p:nvSpPr>
          <p:cNvPr id="160" name="Google Shape;160;p10"/>
          <p:cNvSpPr/>
          <p:nvPr/>
        </p:nvSpPr>
        <p:spPr>
          <a:xfrm>
            <a:off x="3572692" y="1482662"/>
            <a:ext cx="566057" cy="230833"/>
          </a:xfrm>
          <a:prstGeom prst="rightArrow">
            <a:avLst>
              <a:gd name="adj1" fmla="val 50000"/>
              <a:gd name="adj2" fmla="val 50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p10"/>
          <p:cNvSpPr/>
          <p:nvPr/>
        </p:nvSpPr>
        <p:spPr>
          <a:xfrm>
            <a:off x="7434944" y="1482662"/>
            <a:ext cx="566057" cy="230833"/>
          </a:xfrm>
          <a:prstGeom prst="rightArrow">
            <a:avLst>
              <a:gd name="adj1" fmla="val 50000"/>
              <a:gd name="adj2" fmla="val 50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10"/>
          <p:cNvSpPr/>
          <p:nvPr/>
        </p:nvSpPr>
        <p:spPr>
          <a:xfrm>
            <a:off x="5059680" y="2644141"/>
            <a:ext cx="1548456" cy="1106805"/>
          </a:xfrm>
          <a:prstGeom prst="irregularSeal2">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latin typeface="Calibri"/>
                <a:ea typeface="Calibri"/>
                <a:cs typeface="Calibri"/>
                <a:sym typeface="Calibri"/>
              </a:rPr>
              <a:t> </a:t>
            </a:r>
            <a:endParaRPr/>
          </a:p>
        </p:txBody>
      </p:sp>
      <p:sp>
        <p:nvSpPr>
          <p:cNvPr id="163" name="Google Shape;163;p10"/>
          <p:cNvSpPr txBox="1"/>
          <p:nvPr/>
        </p:nvSpPr>
        <p:spPr>
          <a:xfrm>
            <a:off x="557349" y="2250441"/>
            <a:ext cx="2420983" cy="181588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i="1">
                <a:solidFill>
                  <a:srgbClr val="0070C0"/>
                </a:solidFill>
                <a:latin typeface="Calibri"/>
                <a:ea typeface="Calibri"/>
                <a:cs typeface="Calibri"/>
                <a:sym typeface="Calibri"/>
              </a:rPr>
              <a:t>P</a:t>
            </a:r>
            <a:r>
              <a:rPr lang="fr-FR" sz="2400" i="1" baseline="-25000">
                <a:solidFill>
                  <a:srgbClr val="0070C0"/>
                </a:solidFill>
                <a:latin typeface="Calibri"/>
                <a:ea typeface="Calibri"/>
                <a:cs typeface="Calibri"/>
                <a:sym typeface="Calibri"/>
              </a:rPr>
              <a:t>1</a:t>
            </a:r>
            <a:endParaRPr/>
          </a:p>
          <a:p>
            <a:pPr marL="0" marR="0" lvl="0" indent="0" algn="ctr" rtl="0">
              <a:spcBef>
                <a:spcPts val="0"/>
              </a:spcBef>
              <a:spcAft>
                <a:spcPts val="0"/>
              </a:spcAft>
              <a:buNone/>
            </a:pPr>
            <a:r>
              <a:rPr lang="fr-FR" sz="2400" i="1" baseline="-25000">
                <a:solidFill>
                  <a:srgbClr val="0070C0"/>
                </a:solidFill>
                <a:latin typeface="Calibri"/>
                <a:ea typeface="Calibri"/>
                <a:cs typeface="Calibri"/>
                <a:sym typeface="Calibri"/>
              </a:rPr>
              <a:t>.</a:t>
            </a:r>
            <a:endParaRPr/>
          </a:p>
          <a:p>
            <a:pPr marL="0" marR="0" lvl="0" indent="0" algn="ctr" rtl="0">
              <a:spcBef>
                <a:spcPts val="0"/>
              </a:spcBef>
              <a:spcAft>
                <a:spcPts val="0"/>
              </a:spcAft>
              <a:buNone/>
            </a:pPr>
            <a:r>
              <a:rPr lang="fr-FR" sz="2400" i="1" baseline="-25000">
                <a:solidFill>
                  <a:srgbClr val="0070C0"/>
                </a:solidFill>
                <a:latin typeface="Calibri"/>
                <a:ea typeface="Calibri"/>
                <a:cs typeface="Calibri"/>
                <a:sym typeface="Calibri"/>
              </a:rPr>
              <a:t>.</a:t>
            </a:r>
            <a:endParaRPr/>
          </a:p>
          <a:p>
            <a:pPr marL="0" marR="0" lvl="0" indent="0" algn="ctr" rtl="0">
              <a:spcBef>
                <a:spcPts val="0"/>
              </a:spcBef>
              <a:spcAft>
                <a:spcPts val="0"/>
              </a:spcAft>
              <a:buNone/>
            </a:pPr>
            <a:r>
              <a:rPr lang="fr-FR" sz="2400" i="1" baseline="-25000">
                <a:solidFill>
                  <a:srgbClr val="0070C0"/>
                </a:solidFill>
                <a:latin typeface="Calibri"/>
                <a:ea typeface="Calibri"/>
                <a:cs typeface="Calibri"/>
                <a:sym typeface="Calibri"/>
              </a:rPr>
              <a:t>.</a:t>
            </a:r>
            <a:endParaRPr/>
          </a:p>
          <a:p>
            <a:pPr marL="0" marR="0" lvl="0" indent="0" algn="ctr" rtl="0">
              <a:spcBef>
                <a:spcPts val="0"/>
              </a:spcBef>
              <a:spcAft>
                <a:spcPts val="0"/>
              </a:spcAft>
              <a:buNone/>
            </a:pPr>
            <a:r>
              <a:rPr lang="fr-FR" sz="2400" i="1">
                <a:solidFill>
                  <a:srgbClr val="0070C0"/>
                </a:solidFill>
                <a:latin typeface="Calibri"/>
                <a:ea typeface="Calibri"/>
                <a:cs typeface="Calibri"/>
                <a:sym typeface="Calibri"/>
              </a:rPr>
              <a:t>P</a:t>
            </a:r>
            <a:r>
              <a:rPr lang="fr-FR" sz="2400" i="1" baseline="-25000">
                <a:solidFill>
                  <a:srgbClr val="0070C0"/>
                </a:solidFill>
                <a:latin typeface="Calibri"/>
                <a:ea typeface="Calibri"/>
                <a:cs typeface="Calibri"/>
                <a:sym typeface="Calibri"/>
              </a:rPr>
              <a:t>x</a:t>
            </a:r>
            <a:endParaRPr/>
          </a:p>
          <a:p>
            <a:pPr marL="0" marR="0" lvl="0" indent="0" algn="ctr" rtl="0">
              <a:spcBef>
                <a:spcPts val="0"/>
              </a:spcBef>
              <a:spcAft>
                <a:spcPts val="0"/>
              </a:spcAft>
              <a:buNone/>
            </a:pPr>
            <a:endParaRPr sz="2400" i="1" baseline="-25000">
              <a:solidFill>
                <a:srgbClr val="0070C0"/>
              </a:solidFill>
              <a:latin typeface="Calibri"/>
              <a:ea typeface="Calibri"/>
              <a:cs typeface="Calibri"/>
              <a:sym typeface="Calibri"/>
            </a:endParaRPr>
          </a:p>
        </p:txBody>
      </p:sp>
      <p:sp>
        <p:nvSpPr>
          <p:cNvPr id="164" name="Google Shape;164;p10"/>
          <p:cNvSpPr/>
          <p:nvPr/>
        </p:nvSpPr>
        <p:spPr>
          <a:xfrm>
            <a:off x="2109364" y="2248737"/>
            <a:ext cx="174171" cy="1704953"/>
          </a:xfrm>
          <a:prstGeom prst="rightBrace">
            <a:avLst>
              <a:gd name="adj1" fmla="val 73958"/>
              <a:gd name="adj2" fmla="val 50000"/>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65" name="Google Shape;165;p10"/>
          <p:cNvSpPr txBox="1"/>
          <p:nvPr/>
        </p:nvSpPr>
        <p:spPr>
          <a:xfrm>
            <a:off x="8438606" y="2967335"/>
            <a:ext cx="2420983"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a:solidFill>
                  <a:srgbClr val="00B050"/>
                </a:solidFill>
                <a:latin typeface="Calibri"/>
                <a:ea typeface="Calibri"/>
                <a:cs typeface="Calibri"/>
                <a:sym typeface="Calibri"/>
              </a:rPr>
              <a:t>Y = </a:t>
            </a:r>
            <a:r>
              <a:rPr lang="fr-FR" sz="2400" i="1">
                <a:solidFill>
                  <a:srgbClr val="00B050"/>
                </a:solidFill>
                <a:latin typeface="Calibri"/>
                <a:ea typeface="Calibri"/>
                <a:cs typeface="Calibri"/>
                <a:sym typeface="Calibri"/>
              </a:rPr>
              <a:t>M</a:t>
            </a:r>
            <a:r>
              <a:rPr lang="fr-FR" sz="2400">
                <a:solidFill>
                  <a:srgbClr val="00B050"/>
                </a:solidFill>
                <a:latin typeface="Calibri"/>
                <a:ea typeface="Calibri"/>
                <a:cs typeface="Calibri"/>
                <a:sym typeface="Calibri"/>
              </a:rPr>
              <a:t>(</a:t>
            </a:r>
            <a:r>
              <a:rPr lang="fr-FR" sz="2400" i="1">
                <a:solidFill>
                  <a:srgbClr val="00B050"/>
                </a:solidFill>
                <a:latin typeface="Calibri"/>
                <a:ea typeface="Calibri"/>
                <a:cs typeface="Calibri"/>
                <a:sym typeface="Calibri"/>
              </a:rPr>
              <a:t>P</a:t>
            </a:r>
            <a:r>
              <a:rPr lang="fr-FR" sz="2400" i="1" baseline="-25000">
                <a:solidFill>
                  <a:srgbClr val="00B050"/>
                </a:solidFill>
                <a:latin typeface="Calibri"/>
                <a:ea typeface="Calibri"/>
                <a:cs typeface="Calibri"/>
                <a:sym typeface="Calibri"/>
              </a:rPr>
              <a:t>1</a:t>
            </a:r>
            <a:r>
              <a:rPr lang="fr-FR" sz="2400">
                <a:solidFill>
                  <a:srgbClr val="00B050"/>
                </a:solidFill>
                <a:latin typeface="Calibri"/>
                <a:ea typeface="Calibri"/>
                <a:cs typeface="Calibri"/>
                <a:sym typeface="Calibri"/>
              </a:rPr>
              <a:t>, … ,</a:t>
            </a:r>
            <a:r>
              <a:rPr lang="fr-FR" sz="2400" i="1">
                <a:solidFill>
                  <a:srgbClr val="00B050"/>
                </a:solidFill>
                <a:latin typeface="Calibri"/>
                <a:ea typeface="Calibri"/>
                <a:cs typeface="Calibri"/>
                <a:sym typeface="Calibri"/>
              </a:rPr>
              <a:t> P</a:t>
            </a:r>
            <a:r>
              <a:rPr lang="fr-FR" sz="2400" i="1" baseline="-25000">
                <a:solidFill>
                  <a:srgbClr val="00B050"/>
                </a:solidFill>
                <a:latin typeface="Calibri"/>
                <a:ea typeface="Calibri"/>
                <a:cs typeface="Calibri"/>
                <a:sym typeface="Calibri"/>
              </a:rPr>
              <a:t>x</a:t>
            </a:r>
            <a:r>
              <a:rPr lang="fr-FR" sz="2400">
                <a:solidFill>
                  <a:srgbClr val="00B050"/>
                </a:solidFill>
                <a:latin typeface="Calibri"/>
                <a:ea typeface="Calibri"/>
                <a:cs typeface="Calibri"/>
                <a:sym typeface="Calibri"/>
              </a:rPr>
              <a:t>)</a:t>
            </a:r>
            <a:endParaRPr/>
          </a:p>
        </p:txBody>
      </p:sp>
      <p:sp>
        <p:nvSpPr>
          <p:cNvPr id="166" name="Google Shape;166;p10"/>
          <p:cNvSpPr txBox="1"/>
          <p:nvPr/>
        </p:nvSpPr>
        <p:spPr>
          <a:xfrm>
            <a:off x="659966" y="4748176"/>
            <a:ext cx="6448153" cy="132343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0C0"/>
              </a:buClr>
              <a:buSzPts val="2000"/>
              <a:buFont typeface="Noto Sans Symbols"/>
              <a:buChar char="▪"/>
            </a:pPr>
            <a:r>
              <a:rPr lang="fr-FR" sz="2000">
                <a:solidFill>
                  <a:schemeClr val="dk1"/>
                </a:solidFill>
                <a:latin typeface="Helvetica Neue"/>
                <a:ea typeface="Helvetica Neue"/>
                <a:cs typeface="Helvetica Neue"/>
                <a:sym typeface="Helvetica Neue"/>
              </a:rPr>
              <a:t>Paramètres : a et b</a:t>
            </a:r>
            <a:endParaRPr/>
          </a:p>
          <a:p>
            <a:pPr marL="285750" marR="0" lvl="0" indent="-285750" algn="l" rtl="0">
              <a:spcBef>
                <a:spcPts val="0"/>
              </a:spcBef>
              <a:spcAft>
                <a:spcPts val="0"/>
              </a:spcAft>
              <a:buClr>
                <a:srgbClr val="0070C0"/>
              </a:buClr>
              <a:buSzPts val="2000"/>
              <a:buFont typeface="Noto Sans Symbols"/>
              <a:buChar char="▪"/>
            </a:pPr>
            <a:r>
              <a:rPr lang="fr-FR" sz="2000">
                <a:solidFill>
                  <a:schemeClr val="dk1"/>
                </a:solidFill>
                <a:latin typeface="Helvetica Neue"/>
                <a:ea typeface="Helvetica Neue"/>
                <a:cs typeface="Helvetica Neue"/>
                <a:sym typeface="Helvetica Neue"/>
              </a:rPr>
              <a:t>variable dépendante (variable à expliquer) : y</a:t>
            </a:r>
            <a:endParaRPr/>
          </a:p>
          <a:p>
            <a:pPr marL="285750" marR="0" lvl="0" indent="-285750" algn="l" rtl="0">
              <a:spcBef>
                <a:spcPts val="0"/>
              </a:spcBef>
              <a:spcAft>
                <a:spcPts val="0"/>
              </a:spcAft>
              <a:buClr>
                <a:srgbClr val="0070C0"/>
              </a:buClr>
              <a:buSzPts val="2000"/>
              <a:buFont typeface="Noto Sans Symbols"/>
              <a:buChar char="▪"/>
            </a:pPr>
            <a:r>
              <a:rPr lang="fr-FR" sz="2000">
                <a:solidFill>
                  <a:schemeClr val="dk1"/>
                </a:solidFill>
                <a:latin typeface="Helvetica Neue"/>
                <a:ea typeface="Helvetica Neue"/>
                <a:cs typeface="Helvetica Neue"/>
                <a:sym typeface="Helvetica Neue"/>
              </a:rPr>
              <a:t>variables explicatives (variables indépendantes) : x</a:t>
            </a:r>
            <a:endParaRPr/>
          </a:p>
          <a:p>
            <a:pPr marL="285750" marR="0" lvl="0" indent="-158750" algn="l" rtl="0">
              <a:spcBef>
                <a:spcPts val="0"/>
              </a:spcBef>
              <a:spcAft>
                <a:spcPts val="0"/>
              </a:spcAft>
              <a:buClr>
                <a:srgbClr val="0070C0"/>
              </a:buClr>
              <a:buSzPts val="2000"/>
              <a:buFont typeface="Noto Sans Symbols"/>
              <a:buNone/>
            </a:pPr>
            <a:endParaRPr sz="2000">
              <a:solidFill>
                <a:schemeClr val="dk1"/>
              </a:solidFill>
              <a:latin typeface="Helvetica Neue"/>
              <a:ea typeface="Helvetica Neue"/>
              <a:cs typeface="Helvetica Neue"/>
              <a:sym typeface="Helvetica Neue"/>
            </a:endParaRPr>
          </a:p>
        </p:txBody>
      </p:sp>
      <p:pic>
        <p:nvPicPr>
          <p:cNvPr id="167" name="Google Shape;167;p10"/>
          <p:cNvPicPr preferRelativeResize="0"/>
          <p:nvPr/>
        </p:nvPicPr>
        <p:blipFill rotWithShape="1">
          <a:blip r:embed="rId4">
            <a:alphaModFix/>
          </a:blip>
          <a:srcRect/>
          <a:stretch/>
        </p:blipFill>
        <p:spPr>
          <a:xfrm>
            <a:off x="6997338" y="3649387"/>
            <a:ext cx="3325591" cy="3105306"/>
          </a:xfrm>
          <a:prstGeom prst="rect">
            <a:avLst/>
          </a:prstGeom>
          <a:noFill/>
          <a:ln>
            <a:noFill/>
          </a:ln>
        </p:spPr>
      </p:pic>
      <p:sp>
        <p:nvSpPr>
          <p:cNvPr id="14" name="Rectangle : coins arrondis 13">
            <a:extLst>
              <a:ext uri="{FF2B5EF4-FFF2-40B4-BE49-F238E27FC236}">
                <a16:creationId xmlns:a16="http://schemas.microsoft.com/office/drawing/2014/main" id="{3FAD2274-5A53-4BD0-90EB-CD1412134968}"/>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modèle ?</a:t>
            </a:r>
          </a:p>
        </p:txBody>
      </p:sp>
      <p:sp>
        <p:nvSpPr>
          <p:cNvPr id="2" name="Espace réservé du numéro de diapositive 1">
            <a:extLst>
              <a:ext uri="{FF2B5EF4-FFF2-40B4-BE49-F238E27FC236}">
                <a16:creationId xmlns:a16="http://schemas.microsoft.com/office/drawing/2014/main" id="{158F9E56-A3BA-47EC-8775-266CD71F4554}"/>
              </a:ext>
            </a:extLst>
          </p:cNvPr>
          <p:cNvSpPr>
            <a:spLocks noGrp="1"/>
          </p:cNvSpPr>
          <p:nvPr>
            <p:ph type="sldNum" sz="quarter" idx="12"/>
          </p:nvPr>
        </p:nvSpPr>
        <p:spPr/>
        <p:txBody>
          <a:bodyPr/>
          <a:lstStyle/>
          <a:p>
            <a:fld id="{A7AC398A-F763-4301-B81B-09CBB979320A}" type="slidenum">
              <a:rPr lang="fr-FR" smtClean="0"/>
              <a:t>16</a:t>
            </a:fld>
            <a:endParaRPr lang="fr-F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Google Shape;173;p11"/>
          <p:cNvSpPr txBox="1"/>
          <p:nvPr/>
        </p:nvSpPr>
        <p:spPr>
          <a:xfrm>
            <a:off x="714103" y="1367246"/>
            <a:ext cx="2420983" cy="461665"/>
          </a:xfrm>
          <a:prstGeom prst="rect">
            <a:avLst/>
          </a:prstGeom>
          <a:solidFill>
            <a:schemeClr val="lt1"/>
          </a:solidFill>
          <a:ln w="28575" cap="flat" cmpd="sng">
            <a:solidFill>
              <a:schemeClr val="accent5"/>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a:solidFill>
                  <a:srgbClr val="0070C0"/>
                </a:solidFill>
                <a:latin typeface="Calibri"/>
                <a:ea typeface="Calibri"/>
                <a:cs typeface="Calibri"/>
                <a:sym typeface="Calibri"/>
              </a:rPr>
              <a:t>Entrées</a:t>
            </a:r>
            <a:endParaRPr/>
          </a:p>
        </p:txBody>
      </p:sp>
      <p:sp>
        <p:nvSpPr>
          <p:cNvPr id="174" name="Google Shape;174;p11"/>
          <p:cNvSpPr txBox="1"/>
          <p:nvPr/>
        </p:nvSpPr>
        <p:spPr>
          <a:xfrm>
            <a:off x="4576355" y="1367246"/>
            <a:ext cx="2420983" cy="461665"/>
          </a:xfrm>
          <a:prstGeom prst="rect">
            <a:avLst/>
          </a:prstGeom>
          <a:solidFill>
            <a:schemeClr val="lt1"/>
          </a:solidFill>
          <a:ln w="28575" cap="flat" cmpd="sng">
            <a:solidFill>
              <a:schemeClr val="accent2"/>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a:solidFill>
                  <a:srgbClr val="C55A11"/>
                </a:solidFill>
                <a:latin typeface="Calibri"/>
                <a:ea typeface="Calibri"/>
                <a:cs typeface="Calibri"/>
                <a:sym typeface="Calibri"/>
              </a:rPr>
              <a:t>Modèle</a:t>
            </a:r>
            <a:endParaRPr/>
          </a:p>
        </p:txBody>
      </p:sp>
      <p:sp>
        <p:nvSpPr>
          <p:cNvPr id="175" name="Google Shape;175;p11"/>
          <p:cNvSpPr txBox="1"/>
          <p:nvPr/>
        </p:nvSpPr>
        <p:spPr>
          <a:xfrm>
            <a:off x="8438607" y="1367246"/>
            <a:ext cx="2420983" cy="461665"/>
          </a:xfrm>
          <a:prstGeom prst="rect">
            <a:avLst/>
          </a:prstGeom>
          <a:solidFill>
            <a:schemeClr val="lt1"/>
          </a:solidFill>
          <a:ln w="28575" cap="flat" cmpd="sng">
            <a:solidFill>
              <a:srgbClr val="00B05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a:solidFill>
                  <a:srgbClr val="00B050"/>
                </a:solidFill>
                <a:latin typeface="Calibri"/>
                <a:ea typeface="Calibri"/>
                <a:cs typeface="Calibri"/>
                <a:sym typeface="Calibri"/>
              </a:rPr>
              <a:t>Sorties</a:t>
            </a:r>
            <a:endParaRPr/>
          </a:p>
        </p:txBody>
      </p:sp>
      <p:sp>
        <p:nvSpPr>
          <p:cNvPr id="176" name="Google Shape;176;p11"/>
          <p:cNvSpPr/>
          <p:nvPr/>
        </p:nvSpPr>
        <p:spPr>
          <a:xfrm>
            <a:off x="3572692" y="1482662"/>
            <a:ext cx="566057" cy="230833"/>
          </a:xfrm>
          <a:prstGeom prst="rightArrow">
            <a:avLst>
              <a:gd name="adj1" fmla="val 50000"/>
              <a:gd name="adj2" fmla="val 50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7" name="Google Shape;177;p11"/>
          <p:cNvSpPr/>
          <p:nvPr/>
        </p:nvSpPr>
        <p:spPr>
          <a:xfrm>
            <a:off x="7434944" y="1482662"/>
            <a:ext cx="566057" cy="230833"/>
          </a:xfrm>
          <a:prstGeom prst="rightArrow">
            <a:avLst>
              <a:gd name="adj1" fmla="val 50000"/>
              <a:gd name="adj2" fmla="val 50000"/>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8" name="Google Shape;178;p11"/>
          <p:cNvSpPr/>
          <p:nvPr/>
        </p:nvSpPr>
        <p:spPr>
          <a:xfrm>
            <a:off x="5059680" y="2644141"/>
            <a:ext cx="1548456" cy="1106805"/>
          </a:xfrm>
          <a:prstGeom prst="irregularSeal2">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latin typeface="Calibri"/>
                <a:ea typeface="Calibri"/>
                <a:cs typeface="Calibri"/>
                <a:sym typeface="Calibri"/>
              </a:rPr>
              <a:t> </a:t>
            </a:r>
            <a:endParaRPr/>
          </a:p>
        </p:txBody>
      </p:sp>
      <p:sp>
        <p:nvSpPr>
          <p:cNvPr id="179" name="Google Shape;179;p11"/>
          <p:cNvSpPr txBox="1"/>
          <p:nvPr/>
        </p:nvSpPr>
        <p:spPr>
          <a:xfrm>
            <a:off x="557349" y="2250441"/>
            <a:ext cx="2420983" cy="1815882"/>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i="1">
                <a:solidFill>
                  <a:srgbClr val="0070C0"/>
                </a:solidFill>
                <a:latin typeface="Calibri"/>
                <a:ea typeface="Calibri"/>
                <a:cs typeface="Calibri"/>
                <a:sym typeface="Calibri"/>
              </a:rPr>
              <a:t>P</a:t>
            </a:r>
            <a:r>
              <a:rPr lang="fr-FR" sz="2400" i="1" baseline="-25000">
                <a:solidFill>
                  <a:srgbClr val="0070C0"/>
                </a:solidFill>
                <a:latin typeface="Calibri"/>
                <a:ea typeface="Calibri"/>
                <a:cs typeface="Calibri"/>
                <a:sym typeface="Calibri"/>
              </a:rPr>
              <a:t>1</a:t>
            </a:r>
            <a:endParaRPr/>
          </a:p>
          <a:p>
            <a:pPr marL="0" marR="0" lvl="0" indent="0" algn="ctr" rtl="0">
              <a:spcBef>
                <a:spcPts val="0"/>
              </a:spcBef>
              <a:spcAft>
                <a:spcPts val="0"/>
              </a:spcAft>
              <a:buNone/>
            </a:pPr>
            <a:r>
              <a:rPr lang="fr-FR" sz="2400" i="1" baseline="-25000">
                <a:solidFill>
                  <a:srgbClr val="0070C0"/>
                </a:solidFill>
                <a:latin typeface="Calibri"/>
                <a:ea typeface="Calibri"/>
                <a:cs typeface="Calibri"/>
                <a:sym typeface="Calibri"/>
              </a:rPr>
              <a:t>.</a:t>
            </a:r>
            <a:endParaRPr/>
          </a:p>
          <a:p>
            <a:pPr marL="0" marR="0" lvl="0" indent="0" algn="ctr" rtl="0">
              <a:spcBef>
                <a:spcPts val="0"/>
              </a:spcBef>
              <a:spcAft>
                <a:spcPts val="0"/>
              </a:spcAft>
              <a:buNone/>
            </a:pPr>
            <a:r>
              <a:rPr lang="fr-FR" sz="2400" i="1" baseline="-25000">
                <a:solidFill>
                  <a:srgbClr val="0070C0"/>
                </a:solidFill>
                <a:latin typeface="Calibri"/>
                <a:ea typeface="Calibri"/>
                <a:cs typeface="Calibri"/>
                <a:sym typeface="Calibri"/>
              </a:rPr>
              <a:t>.</a:t>
            </a:r>
            <a:endParaRPr/>
          </a:p>
          <a:p>
            <a:pPr marL="0" marR="0" lvl="0" indent="0" algn="ctr" rtl="0">
              <a:spcBef>
                <a:spcPts val="0"/>
              </a:spcBef>
              <a:spcAft>
                <a:spcPts val="0"/>
              </a:spcAft>
              <a:buNone/>
            </a:pPr>
            <a:r>
              <a:rPr lang="fr-FR" sz="2400" i="1" baseline="-25000">
                <a:solidFill>
                  <a:srgbClr val="0070C0"/>
                </a:solidFill>
                <a:latin typeface="Calibri"/>
                <a:ea typeface="Calibri"/>
                <a:cs typeface="Calibri"/>
                <a:sym typeface="Calibri"/>
              </a:rPr>
              <a:t>.</a:t>
            </a:r>
            <a:endParaRPr/>
          </a:p>
          <a:p>
            <a:pPr marL="0" marR="0" lvl="0" indent="0" algn="ctr" rtl="0">
              <a:spcBef>
                <a:spcPts val="0"/>
              </a:spcBef>
              <a:spcAft>
                <a:spcPts val="0"/>
              </a:spcAft>
              <a:buNone/>
            </a:pPr>
            <a:r>
              <a:rPr lang="fr-FR" sz="2400" i="1">
                <a:solidFill>
                  <a:srgbClr val="0070C0"/>
                </a:solidFill>
                <a:latin typeface="Calibri"/>
                <a:ea typeface="Calibri"/>
                <a:cs typeface="Calibri"/>
                <a:sym typeface="Calibri"/>
              </a:rPr>
              <a:t>P</a:t>
            </a:r>
            <a:r>
              <a:rPr lang="fr-FR" sz="2400" i="1" baseline="-25000">
                <a:solidFill>
                  <a:srgbClr val="0070C0"/>
                </a:solidFill>
                <a:latin typeface="Calibri"/>
                <a:ea typeface="Calibri"/>
                <a:cs typeface="Calibri"/>
                <a:sym typeface="Calibri"/>
              </a:rPr>
              <a:t>x</a:t>
            </a:r>
            <a:endParaRPr/>
          </a:p>
          <a:p>
            <a:pPr marL="0" marR="0" lvl="0" indent="0" algn="ctr" rtl="0">
              <a:spcBef>
                <a:spcPts val="0"/>
              </a:spcBef>
              <a:spcAft>
                <a:spcPts val="0"/>
              </a:spcAft>
              <a:buNone/>
            </a:pPr>
            <a:endParaRPr sz="2400" i="1" baseline="-25000">
              <a:solidFill>
                <a:srgbClr val="0070C0"/>
              </a:solidFill>
              <a:latin typeface="Calibri"/>
              <a:ea typeface="Calibri"/>
              <a:cs typeface="Calibri"/>
              <a:sym typeface="Calibri"/>
            </a:endParaRPr>
          </a:p>
        </p:txBody>
      </p:sp>
      <p:sp>
        <p:nvSpPr>
          <p:cNvPr id="180" name="Google Shape;180;p11"/>
          <p:cNvSpPr/>
          <p:nvPr/>
        </p:nvSpPr>
        <p:spPr>
          <a:xfrm>
            <a:off x="2109364" y="2248737"/>
            <a:ext cx="174171" cy="1704953"/>
          </a:xfrm>
          <a:prstGeom prst="rightBrace">
            <a:avLst>
              <a:gd name="adj1" fmla="val 73958"/>
              <a:gd name="adj2" fmla="val 50000"/>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81" name="Google Shape;181;p11"/>
          <p:cNvSpPr txBox="1"/>
          <p:nvPr/>
        </p:nvSpPr>
        <p:spPr>
          <a:xfrm>
            <a:off x="8438606" y="2967335"/>
            <a:ext cx="2420983"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400">
                <a:solidFill>
                  <a:srgbClr val="00B050"/>
                </a:solidFill>
                <a:latin typeface="Calibri"/>
                <a:ea typeface="Calibri"/>
                <a:cs typeface="Calibri"/>
                <a:sym typeface="Calibri"/>
              </a:rPr>
              <a:t>Y = </a:t>
            </a:r>
            <a:r>
              <a:rPr lang="fr-FR" sz="2400" i="1">
                <a:solidFill>
                  <a:srgbClr val="00B050"/>
                </a:solidFill>
                <a:latin typeface="Calibri"/>
                <a:ea typeface="Calibri"/>
                <a:cs typeface="Calibri"/>
                <a:sym typeface="Calibri"/>
              </a:rPr>
              <a:t>M</a:t>
            </a:r>
            <a:r>
              <a:rPr lang="fr-FR" sz="2400">
                <a:solidFill>
                  <a:srgbClr val="00B050"/>
                </a:solidFill>
                <a:latin typeface="Calibri"/>
                <a:ea typeface="Calibri"/>
                <a:cs typeface="Calibri"/>
                <a:sym typeface="Calibri"/>
              </a:rPr>
              <a:t>(</a:t>
            </a:r>
            <a:r>
              <a:rPr lang="fr-FR" sz="2400" i="1">
                <a:solidFill>
                  <a:srgbClr val="00B050"/>
                </a:solidFill>
                <a:latin typeface="Calibri"/>
                <a:ea typeface="Calibri"/>
                <a:cs typeface="Calibri"/>
                <a:sym typeface="Calibri"/>
              </a:rPr>
              <a:t>P</a:t>
            </a:r>
            <a:r>
              <a:rPr lang="fr-FR" sz="2400" i="1" baseline="-25000">
                <a:solidFill>
                  <a:srgbClr val="00B050"/>
                </a:solidFill>
                <a:latin typeface="Calibri"/>
                <a:ea typeface="Calibri"/>
                <a:cs typeface="Calibri"/>
                <a:sym typeface="Calibri"/>
              </a:rPr>
              <a:t>1</a:t>
            </a:r>
            <a:r>
              <a:rPr lang="fr-FR" sz="2400">
                <a:solidFill>
                  <a:srgbClr val="00B050"/>
                </a:solidFill>
                <a:latin typeface="Calibri"/>
                <a:ea typeface="Calibri"/>
                <a:cs typeface="Calibri"/>
                <a:sym typeface="Calibri"/>
              </a:rPr>
              <a:t>, … ,</a:t>
            </a:r>
            <a:r>
              <a:rPr lang="fr-FR" sz="2400" i="1">
                <a:solidFill>
                  <a:srgbClr val="00B050"/>
                </a:solidFill>
                <a:latin typeface="Calibri"/>
                <a:ea typeface="Calibri"/>
                <a:cs typeface="Calibri"/>
                <a:sym typeface="Calibri"/>
              </a:rPr>
              <a:t> P</a:t>
            </a:r>
            <a:r>
              <a:rPr lang="fr-FR" sz="2400" i="1" baseline="-25000">
                <a:solidFill>
                  <a:srgbClr val="00B050"/>
                </a:solidFill>
                <a:latin typeface="Calibri"/>
                <a:ea typeface="Calibri"/>
                <a:cs typeface="Calibri"/>
                <a:sym typeface="Calibri"/>
              </a:rPr>
              <a:t>x</a:t>
            </a:r>
            <a:r>
              <a:rPr lang="fr-FR" sz="2400">
                <a:solidFill>
                  <a:srgbClr val="00B050"/>
                </a:solidFill>
                <a:latin typeface="Calibri"/>
                <a:ea typeface="Calibri"/>
                <a:cs typeface="Calibri"/>
                <a:sym typeface="Calibri"/>
              </a:rPr>
              <a:t>)</a:t>
            </a:r>
            <a:endParaRPr/>
          </a:p>
        </p:txBody>
      </p:sp>
      <p:sp>
        <p:nvSpPr>
          <p:cNvPr id="182" name="Google Shape;182;p11"/>
          <p:cNvSpPr txBox="1"/>
          <p:nvPr/>
        </p:nvSpPr>
        <p:spPr>
          <a:xfrm>
            <a:off x="224821" y="4303415"/>
            <a:ext cx="11597065" cy="1661953"/>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0C0"/>
              </a:buClr>
              <a:buSzPts val="1800"/>
              <a:buFont typeface="Noto Sans Symbols"/>
              <a:buChar char="▪"/>
            </a:pPr>
            <a:r>
              <a:rPr lang="fr-FR" sz="1800" b="0" i="0" dirty="0">
                <a:solidFill>
                  <a:srgbClr val="202122"/>
                </a:solidFill>
                <a:latin typeface="Arial"/>
                <a:ea typeface="Arial"/>
                <a:cs typeface="Arial"/>
                <a:sym typeface="Arial"/>
              </a:rPr>
              <a:t>Paramètres statiques ou dynamiques</a:t>
            </a:r>
            <a:endParaRPr dirty="0"/>
          </a:p>
          <a:p>
            <a:pPr marL="285750" marR="0" lvl="0" indent="-285750" algn="l" rtl="0">
              <a:spcBef>
                <a:spcPts val="1200"/>
              </a:spcBef>
              <a:spcAft>
                <a:spcPts val="0"/>
              </a:spcAft>
              <a:buClr>
                <a:srgbClr val="0070C0"/>
              </a:buClr>
              <a:buSzPts val="1800"/>
              <a:buFont typeface="Noto Sans Symbols"/>
              <a:buChar char="▪"/>
            </a:pPr>
            <a:r>
              <a:rPr lang="fr-FR" sz="1800" b="0" i="0" dirty="0">
                <a:solidFill>
                  <a:srgbClr val="202122"/>
                </a:solidFill>
                <a:latin typeface="Arial"/>
                <a:ea typeface="Arial"/>
                <a:cs typeface="Arial"/>
                <a:sym typeface="Arial"/>
              </a:rPr>
              <a:t>Variable : une valeur du modèle qui change en fonction du temps</a:t>
            </a:r>
            <a:endParaRPr dirty="0"/>
          </a:p>
          <a:p>
            <a:pPr marL="742950" marR="0" lvl="1" indent="-285750" algn="l" rtl="0">
              <a:spcBef>
                <a:spcPts val="1200"/>
              </a:spcBef>
              <a:spcAft>
                <a:spcPts val="0"/>
              </a:spcAft>
              <a:buClr>
                <a:srgbClr val="0070C0"/>
              </a:buClr>
              <a:buSzPts val="1800"/>
              <a:buFont typeface="Noto Sans Symbols"/>
              <a:buChar char="▪"/>
            </a:pPr>
            <a:r>
              <a:rPr lang="fr-FR" sz="1800" b="0" i="0" u="none" strike="noStrike" cap="none" dirty="0">
                <a:solidFill>
                  <a:srgbClr val="202122"/>
                </a:solidFill>
                <a:latin typeface="Arial"/>
                <a:ea typeface="Arial"/>
                <a:cs typeface="Arial"/>
                <a:sym typeface="Arial"/>
              </a:rPr>
              <a:t>Variables d'état : </a:t>
            </a:r>
            <a:r>
              <a:rPr lang="fr-FR" sz="1800" b="0" i="0" u="none" strike="noStrike" cap="none" dirty="0">
                <a:solidFill>
                  <a:srgbClr val="444444"/>
                </a:solidFill>
                <a:latin typeface="Arial"/>
                <a:ea typeface="Arial"/>
                <a:cs typeface="Arial"/>
                <a:sym typeface="Arial"/>
              </a:rPr>
              <a:t>une variable d’état est une variable qui représente une entité du système modélisé.</a:t>
            </a:r>
            <a:endParaRPr sz="1800" b="0" i="0" u="none" strike="noStrike" cap="none" dirty="0">
              <a:solidFill>
                <a:srgbClr val="202122"/>
              </a:solidFill>
              <a:latin typeface="Arial"/>
              <a:ea typeface="Arial"/>
              <a:cs typeface="Arial"/>
              <a:sym typeface="Arial"/>
            </a:endParaRPr>
          </a:p>
          <a:p>
            <a:pPr marL="742950" marR="0" lvl="1" indent="-285750" algn="l" rtl="0">
              <a:spcBef>
                <a:spcPts val="1200"/>
              </a:spcBef>
              <a:spcAft>
                <a:spcPts val="0"/>
              </a:spcAft>
              <a:buClr>
                <a:srgbClr val="0070C0"/>
              </a:buClr>
              <a:buSzPts val="1800"/>
              <a:buFont typeface="Noto Sans Symbols"/>
              <a:buChar char="▪"/>
            </a:pPr>
            <a:r>
              <a:rPr lang="fr-FR" sz="1800" b="0" i="0" u="none" strike="noStrike" cap="none" dirty="0">
                <a:solidFill>
                  <a:srgbClr val="202122"/>
                </a:solidFill>
                <a:latin typeface="Arial"/>
                <a:ea typeface="Arial"/>
                <a:cs typeface="Arial"/>
                <a:sym typeface="Arial"/>
              </a:rPr>
              <a:t>Variables de forçage : une entité de l'environnement externe qui influence le système modélisé</a:t>
            </a:r>
            <a:endParaRPr sz="1800" b="0" i="0" u="none" strike="noStrike" cap="none" dirty="0">
              <a:solidFill>
                <a:schemeClr val="dk1"/>
              </a:solidFill>
              <a:latin typeface="Calibri"/>
              <a:ea typeface="Calibri"/>
              <a:cs typeface="Calibri"/>
              <a:sym typeface="Calibri"/>
            </a:endParaRPr>
          </a:p>
        </p:txBody>
      </p:sp>
      <p:sp>
        <p:nvSpPr>
          <p:cNvPr id="13" name="Rectangle : coins arrondis 12">
            <a:extLst>
              <a:ext uri="{FF2B5EF4-FFF2-40B4-BE49-F238E27FC236}">
                <a16:creationId xmlns:a16="http://schemas.microsoft.com/office/drawing/2014/main" id="{33C7648C-442D-4CFB-808F-B2864F2B5C25}"/>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modèle ?</a:t>
            </a:r>
          </a:p>
        </p:txBody>
      </p:sp>
      <p:sp>
        <p:nvSpPr>
          <p:cNvPr id="14" name="Google Shape;156;p10">
            <a:extLst>
              <a:ext uri="{FF2B5EF4-FFF2-40B4-BE49-F238E27FC236}">
                <a16:creationId xmlns:a16="http://schemas.microsoft.com/office/drawing/2014/main" id="{49A7E2CF-A811-470B-A096-AC9902F7AD4D}"/>
              </a:ext>
            </a:extLst>
          </p:cNvPr>
          <p:cNvSpPr txBox="1"/>
          <p:nvPr/>
        </p:nvSpPr>
        <p:spPr>
          <a:xfrm>
            <a:off x="5837463" y="85270"/>
            <a:ext cx="4902957" cy="705981"/>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3200"/>
              <a:buFont typeface="Helvetica Neue"/>
              <a:buNone/>
            </a:pPr>
            <a:r>
              <a:rPr lang="fr-FR" sz="1800" b="0" i="0" u="none" strike="noStrike" dirty="0">
                <a:solidFill>
                  <a:schemeClr val="dk1"/>
                </a:solidFill>
                <a:latin typeface="Arial"/>
                <a:ea typeface="Arial"/>
                <a:cs typeface="Arial"/>
                <a:sym typeface="Arial"/>
              </a:rPr>
              <a:t>(Clémentine Prieur, Ecole ASPEN, 2013)</a:t>
            </a:r>
            <a:endParaRPr sz="3200" dirty="0">
              <a:solidFill>
                <a:schemeClr val="dk1"/>
              </a:solidFill>
              <a:latin typeface="Helvetica Neue"/>
              <a:ea typeface="Helvetica Neue"/>
              <a:cs typeface="Helvetica Neue"/>
              <a:sym typeface="Helvetica Neue"/>
            </a:endParaRPr>
          </a:p>
        </p:txBody>
      </p:sp>
      <p:sp>
        <p:nvSpPr>
          <p:cNvPr id="2" name="Espace réservé du numéro de diapositive 1">
            <a:extLst>
              <a:ext uri="{FF2B5EF4-FFF2-40B4-BE49-F238E27FC236}">
                <a16:creationId xmlns:a16="http://schemas.microsoft.com/office/drawing/2014/main" id="{7A59E137-B3AC-4B98-9FF8-B8BA4C9B0264}"/>
              </a:ext>
            </a:extLst>
          </p:cNvPr>
          <p:cNvSpPr>
            <a:spLocks noGrp="1"/>
          </p:cNvSpPr>
          <p:nvPr>
            <p:ph type="sldNum" sz="quarter" idx="12"/>
          </p:nvPr>
        </p:nvSpPr>
        <p:spPr/>
        <p:txBody>
          <a:bodyPr/>
          <a:lstStyle/>
          <a:p>
            <a:fld id="{A7AC398A-F763-4301-B81B-09CBB979320A}" type="slidenum">
              <a:rPr lang="fr-FR" smtClean="0"/>
              <a:t>17</a:t>
            </a:fld>
            <a:endParaRPr lang="fr-F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2"/>
          <p:cNvSpPr txBox="1"/>
          <p:nvPr/>
        </p:nvSpPr>
        <p:spPr>
          <a:xfrm>
            <a:off x="6095999" y="85270"/>
            <a:ext cx="4644421" cy="705981"/>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ct val="100000"/>
              <a:buFont typeface="Helvetica Neue"/>
              <a:buNone/>
            </a:pPr>
            <a:r>
              <a:rPr lang="fr-FR" sz="2400" dirty="0">
                <a:solidFill>
                  <a:schemeClr val="dk1"/>
                </a:solidFill>
                <a:latin typeface="Helvetica Neue"/>
                <a:ea typeface="Helvetica Neue"/>
                <a:cs typeface="Helvetica Neue"/>
                <a:sym typeface="Helvetica Neue"/>
              </a:rPr>
              <a:t>(historique) d’un modèle QSAR </a:t>
            </a:r>
            <a:endParaRPr sz="2400" dirty="0">
              <a:solidFill>
                <a:schemeClr val="dk1"/>
              </a:solidFill>
              <a:latin typeface="Helvetica Neue"/>
              <a:ea typeface="Helvetica Neue"/>
              <a:cs typeface="Helvetica Neue"/>
              <a:sym typeface="Helvetica Neue"/>
            </a:endParaRPr>
          </a:p>
        </p:txBody>
      </p:sp>
      <p:pic>
        <p:nvPicPr>
          <p:cNvPr id="188" name="Google Shape;188;p12"/>
          <p:cNvPicPr preferRelativeResize="0"/>
          <p:nvPr/>
        </p:nvPicPr>
        <p:blipFill rotWithShape="1">
          <a:blip r:embed="rId3">
            <a:alphaModFix/>
          </a:blip>
          <a:srcRect/>
          <a:stretch/>
        </p:blipFill>
        <p:spPr>
          <a:xfrm>
            <a:off x="390525" y="1412729"/>
            <a:ext cx="6097362" cy="3112265"/>
          </a:xfrm>
          <a:prstGeom prst="rect">
            <a:avLst/>
          </a:prstGeom>
          <a:noFill/>
          <a:ln>
            <a:noFill/>
          </a:ln>
        </p:spPr>
      </p:pic>
      <p:sp>
        <p:nvSpPr>
          <p:cNvPr id="189" name="Google Shape;189;p12"/>
          <p:cNvSpPr txBox="1">
            <a:spLocks noGrp="1"/>
          </p:cNvSpPr>
          <p:nvPr>
            <p:ph type="body" idx="1"/>
          </p:nvPr>
        </p:nvSpPr>
        <p:spPr>
          <a:xfrm>
            <a:off x="1396737" y="5827507"/>
            <a:ext cx="9167812" cy="600797"/>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ct val="100000"/>
              <a:buNone/>
            </a:pPr>
            <a:r>
              <a:rPr lang="fr-FR" sz="2400" dirty="0"/>
              <a:t>EFFET MODELISE = LC50 chez le poisson (</a:t>
            </a:r>
            <a:r>
              <a:rPr lang="fr-FR" sz="2400" i="1" dirty="0" err="1"/>
              <a:t>Poecilia</a:t>
            </a:r>
            <a:r>
              <a:rPr lang="fr-FR" sz="2400" i="1" dirty="0"/>
              <a:t> </a:t>
            </a:r>
            <a:r>
              <a:rPr lang="fr-FR" sz="2400" i="1" dirty="0" err="1"/>
              <a:t>reticulata</a:t>
            </a:r>
            <a:r>
              <a:rPr lang="fr-FR" sz="2400" dirty="0"/>
              <a:t>)</a:t>
            </a:r>
            <a:endParaRPr sz="2400" dirty="0"/>
          </a:p>
          <a:p>
            <a:pPr marL="228600" lvl="0" indent="-64135" algn="just" rtl="0">
              <a:lnSpc>
                <a:spcPct val="90000"/>
              </a:lnSpc>
              <a:spcBef>
                <a:spcPts val="1000"/>
              </a:spcBef>
              <a:spcAft>
                <a:spcPts val="0"/>
              </a:spcAft>
              <a:buClr>
                <a:schemeClr val="dk1"/>
              </a:buClr>
              <a:buSzPct val="100000"/>
              <a:buNone/>
            </a:pPr>
            <a:endParaRPr sz="2400" dirty="0"/>
          </a:p>
          <a:p>
            <a:pPr marL="228600" lvl="0" indent="-228600" algn="just" rtl="0">
              <a:lnSpc>
                <a:spcPct val="90000"/>
              </a:lnSpc>
              <a:spcBef>
                <a:spcPts val="1000"/>
              </a:spcBef>
              <a:spcAft>
                <a:spcPts val="0"/>
              </a:spcAft>
              <a:buClr>
                <a:schemeClr val="dk1"/>
              </a:buClr>
              <a:buSzPct val="100000"/>
              <a:buFont typeface="Calibri"/>
              <a:buNone/>
            </a:pPr>
            <a:endParaRPr sz="2400" dirty="0"/>
          </a:p>
          <a:p>
            <a:pPr marL="228600" lvl="0" indent="-228600" algn="l" rtl="0">
              <a:lnSpc>
                <a:spcPct val="90000"/>
              </a:lnSpc>
              <a:spcBef>
                <a:spcPts val="1000"/>
              </a:spcBef>
              <a:spcAft>
                <a:spcPts val="0"/>
              </a:spcAft>
              <a:buClr>
                <a:schemeClr val="dk1"/>
              </a:buClr>
              <a:buSzPct val="100000"/>
              <a:buFont typeface="Calibri"/>
              <a:buNone/>
            </a:pPr>
            <a:endParaRPr sz="2400" dirty="0"/>
          </a:p>
        </p:txBody>
      </p:sp>
      <p:pic>
        <p:nvPicPr>
          <p:cNvPr id="190" name="Google Shape;190;p12"/>
          <p:cNvPicPr preferRelativeResize="0"/>
          <p:nvPr/>
        </p:nvPicPr>
        <p:blipFill rotWithShape="1">
          <a:blip r:embed="rId4">
            <a:alphaModFix/>
          </a:blip>
          <a:srcRect/>
          <a:stretch/>
        </p:blipFill>
        <p:spPr>
          <a:xfrm>
            <a:off x="6284686" y="491642"/>
            <a:ext cx="5516789" cy="5244184"/>
          </a:xfrm>
          <a:prstGeom prst="rect">
            <a:avLst/>
          </a:prstGeom>
          <a:noFill/>
          <a:ln>
            <a:noFill/>
          </a:ln>
        </p:spPr>
      </p:pic>
      <p:sp>
        <p:nvSpPr>
          <p:cNvPr id="191" name="Google Shape;191;p12"/>
          <p:cNvSpPr/>
          <p:nvPr/>
        </p:nvSpPr>
        <p:spPr>
          <a:xfrm>
            <a:off x="1151316" y="4917074"/>
            <a:ext cx="4206875" cy="431800"/>
          </a:xfrm>
          <a:prstGeom prst="rect">
            <a:avLst/>
          </a:prstGeom>
          <a:noFill/>
          <a:ln w="9525" cap="flat" cmpd="sng">
            <a:solidFill>
              <a:srgbClr val="7030A0"/>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fr-FR" sz="2200">
                <a:solidFill>
                  <a:srgbClr val="7030A0"/>
                </a:solidFill>
                <a:latin typeface="Calibri"/>
                <a:ea typeface="Calibri"/>
                <a:cs typeface="Calibri"/>
                <a:sym typeface="Calibri"/>
              </a:rPr>
              <a:t>Log 1/LC</a:t>
            </a:r>
            <a:r>
              <a:rPr lang="fr-FR" sz="2200" baseline="-25000">
                <a:solidFill>
                  <a:srgbClr val="7030A0"/>
                </a:solidFill>
                <a:latin typeface="Calibri"/>
                <a:ea typeface="Calibri"/>
                <a:cs typeface="Calibri"/>
                <a:sym typeface="Calibri"/>
              </a:rPr>
              <a:t>50</a:t>
            </a:r>
            <a:r>
              <a:rPr lang="fr-FR" sz="2200">
                <a:solidFill>
                  <a:srgbClr val="7030A0"/>
                </a:solidFill>
                <a:latin typeface="Calibri"/>
                <a:ea typeface="Calibri"/>
                <a:cs typeface="Calibri"/>
                <a:sym typeface="Calibri"/>
              </a:rPr>
              <a:t> = 0.871 Log Kow - 4.87</a:t>
            </a:r>
            <a:endParaRPr/>
          </a:p>
        </p:txBody>
      </p:sp>
      <p:sp>
        <p:nvSpPr>
          <p:cNvPr id="8" name="Rectangle : coins arrondis 7">
            <a:extLst>
              <a:ext uri="{FF2B5EF4-FFF2-40B4-BE49-F238E27FC236}">
                <a16:creationId xmlns:a16="http://schemas.microsoft.com/office/drawing/2014/main" id="{2C4BDE43-DB27-4A17-8802-1E32097596FE}"/>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modèle ?</a:t>
            </a:r>
          </a:p>
        </p:txBody>
      </p:sp>
      <p:sp>
        <p:nvSpPr>
          <p:cNvPr id="2" name="Espace réservé du numéro de diapositive 1">
            <a:extLst>
              <a:ext uri="{FF2B5EF4-FFF2-40B4-BE49-F238E27FC236}">
                <a16:creationId xmlns:a16="http://schemas.microsoft.com/office/drawing/2014/main" id="{BBF673AA-D465-440E-9CF6-04549D981D3B}"/>
              </a:ext>
            </a:extLst>
          </p:cNvPr>
          <p:cNvSpPr>
            <a:spLocks noGrp="1"/>
          </p:cNvSpPr>
          <p:nvPr>
            <p:ph type="sldNum" sz="quarter" idx="12"/>
          </p:nvPr>
        </p:nvSpPr>
        <p:spPr/>
        <p:txBody>
          <a:bodyPr/>
          <a:lstStyle/>
          <a:p>
            <a:fld id="{A7AC398A-F763-4301-B81B-09CBB979320A}" type="slidenum">
              <a:rPr lang="fr-FR" smtClean="0"/>
              <a:t>18</a:t>
            </a:fld>
            <a:endParaRPr lang="fr-F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2a74d723d30_0_0"/>
          <p:cNvSpPr txBox="1">
            <a:spLocks noGrp="1"/>
          </p:cNvSpPr>
          <p:nvPr>
            <p:ph type="title"/>
          </p:nvPr>
        </p:nvSpPr>
        <p:spPr>
          <a:xfrm>
            <a:off x="838200" y="1206046"/>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FR" sz="3200" b="1" dirty="0"/>
              <a:t>scénarios / variables d’entrée</a:t>
            </a:r>
            <a:endParaRPr sz="3200" b="1" dirty="0"/>
          </a:p>
        </p:txBody>
      </p:sp>
      <p:sp>
        <p:nvSpPr>
          <p:cNvPr id="198" name="Google Shape;198;g2a74d723d30_0_0"/>
          <p:cNvSpPr txBox="1">
            <a:spLocks noGrp="1"/>
          </p:cNvSpPr>
          <p:nvPr>
            <p:ph type="body" idx="1"/>
          </p:nvPr>
        </p:nvSpPr>
        <p:spPr>
          <a:xfrm>
            <a:off x="838200" y="2593068"/>
            <a:ext cx="10515600" cy="2174875"/>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fr-FR" sz="2400" dirty="0">
                <a:sym typeface="Wingdings" panose="05000000000000000000" pitchFamily="2" charset="2"/>
              </a:rPr>
              <a:t> </a:t>
            </a:r>
            <a:r>
              <a:rPr lang="fr-FR" sz="2400" dirty="0"/>
              <a:t>définir le lien entre les variables?</a:t>
            </a:r>
            <a:endParaRPr sz="2400" dirty="0"/>
          </a:p>
          <a:p>
            <a:pPr marL="0" lvl="0" indent="0" algn="l" rtl="0">
              <a:spcBef>
                <a:spcPts val="1000"/>
              </a:spcBef>
              <a:spcAft>
                <a:spcPts val="0"/>
              </a:spcAft>
              <a:buNone/>
            </a:pPr>
            <a:endParaRPr sz="2400" dirty="0"/>
          </a:p>
          <a:p>
            <a:pPr marL="0" lvl="0" indent="0" algn="l" rtl="0">
              <a:spcBef>
                <a:spcPts val="1000"/>
              </a:spcBef>
              <a:spcAft>
                <a:spcPts val="0"/>
              </a:spcAft>
              <a:buNone/>
            </a:pPr>
            <a:r>
              <a:rPr lang="fr-FR" sz="2400" dirty="0"/>
              <a:t>NB : il existe des modèles qui estiment les paramètres</a:t>
            </a:r>
            <a:endParaRPr sz="2400" dirty="0"/>
          </a:p>
        </p:txBody>
      </p:sp>
      <p:sp>
        <p:nvSpPr>
          <p:cNvPr id="4" name="Rectangle : coins arrondis 3">
            <a:extLst>
              <a:ext uri="{FF2B5EF4-FFF2-40B4-BE49-F238E27FC236}">
                <a16:creationId xmlns:a16="http://schemas.microsoft.com/office/drawing/2014/main" id="{F91236E3-ECF2-460C-ADC7-0BC9C695900E}"/>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modèle ?</a:t>
            </a:r>
          </a:p>
        </p:txBody>
      </p:sp>
      <p:sp>
        <p:nvSpPr>
          <p:cNvPr id="2" name="Espace réservé du numéro de diapositive 1">
            <a:extLst>
              <a:ext uri="{FF2B5EF4-FFF2-40B4-BE49-F238E27FC236}">
                <a16:creationId xmlns:a16="http://schemas.microsoft.com/office/drawing/2014/main" id="{20A0BE42-9D0F-41CF-B7AF-819A55912063}"/>
              </a:ext>
            </a:extLst>
          </p:cNvPr>
          <p:cNvSpPr>
            <a:spLocks noGrp="1"/>
          </p:cNvSpPr>
          <p:nvPr>
            <p:ph type="sldNum" sz="quarter" idx="12"/>
          </p:nvPr>
        </p:nvSpPr>
        <p:spPr/>
        <p:txBody>
          <a:bodyPr/>
          <a:lstStyle/>
          <a:p>
            <a:fld id="{A7AC398A-F763-4301-B81B-09CBB979320A}" type="slidenum">
              <a:rPr lang="fr-FR" smtClean="0"/>
              <a:t>19</a:t>
            </a:fld>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ZoneTexte 27">
            <a:extLst>
              <a:ext uri="{FF2B5EF4-FFF2-40B4-BE49-F238E27FC236}">
                <a16:creationId xmlns:a16="http://schemas.microsoft.com/office/drawing/2014/main" id="{D34DB60F-896D-46F5-B2C8-5886BB8C77DA}"/>
              </a:ext>
            </a:extLst>
          </p:cNvPr>
          <p:cNvSpPr txBox="1">
            <a:spLocks noChangeArrowheads="1"/>
          </p:cNvSpPr>
          <p:nvPr/>
        </p:nvSpPr>
        <p:spPr bwMode="auto">
          <a:xfrm>
            <a:off x="2711450" y="297180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fr-FR" altLang="fr-FR" b="1"/>
              <a:t>UE1</a:t>
            </a:r>
          </a:p>
        </p:txBody>
      </p:sp>
      <p:sp>
        <p:nvSpPr>
          <p:cNvPr id="30" name="ZoneTexte 29">
            <a:extLst>
              <a:ext uri="{FF2B5EF4-FFF2-40B4-BE49-F238E27FC236}">
                <a16:creationId xmlns:a16="http://schemas.microsoft.com/office/drawing/2014/main" id="{2CBD7B5F-4D67-461D-8A1C-48957EF8A4E8}"/>
              </a:ext>
            </a:extLst>
          </p:cNvPr>
          <p:cNvSpPr txBox="1">
            <a:spLocks noChangeArrowheads="1"/>
          </p:cNvSpPr>
          <p:nvPr/>
        </p:nvSpPr>
        <p:spPr bwMode="auto">
          <a:xfrm>
            <a:off x="4224338" y="3676650"/>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fr-FR" altLang="fr-FR" b="1"/>
              <a:t>UE2</a:t>
            </a:r>
          </a:p>
        </p:txBody>
      </p:sp>
      <p:sp>
        <p:nvSpPr>
          <p:cNvPr id="31" name="ZoneTexte 30">
            <a:extLst>
              <a:ext uri="{FF2B5EF4-FFF2-40B4-BE49-F238E27FC236}">
                <a16:creationId xmlns:a16="http://schemas.microsoft.com/office/drawing/2014/main" id="{5693ADD4-1B7C-44AC-B846-4009A3C72223}"/>
              </a:ext>
            </a:extLst>
          </p:cNvPr>
          <p:cNvSpPr txBox="1">
            <a:spLocks noChangeArrowheads="1"/>
          </p:cNvSpPr>
          <p:nvPr/>
        </p:nvSpPr>
        <p:spPr bwMode="auto">
          <a:xfrm>
            <a:off x="6238875" y="5202238"/>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fr-FR" altLang="fr-FR" b="1"/>
              <a:t>UE3</a:t>
            </a:r>
          </a:p>
        </p:txBody>
      </p:sp>
      <p:sp>
        <p:nvSpPr>
          <p:cNvPr id="32" name="ZoneTexte 31">
            <a:extLst>
              <a:ext uri="{FF2B5EF4-FFF2-40B4-BE49-F238E27FC236}">
                <a16:creationId xmlns:a16="http://schemas.microsoft.com/office/drawing/2014/main" id="{D8FC4463-8306-4550-A966-3171DD48C7D6}"/>
              </a:ext>
            </a:extLst>
          </p:cNvPr>
          <p:cNvSpPr txBox="1">
            <a:spLocks noChangeArrowheads="1"/>
          </p:cNvSpPr>
          <p:nvPr/>
        </p:nvSpPr>
        <p:spPr bwMode="auto">
          <a:xfrm>
            <a:off x="8293100" y="5222875"/>
            <a:ext cx="628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fr-FR" altLang="fr-FR" b="1"/>
              <a:t>UE4</a:t>
            </a:r>
          </a:p>
        </p:txBody>
      </p:sp>
      <p:sp>
        <p:nvSpPr>
          <p:cNvPr id="33" name="ZoneTexte 32">
            <a:extLst>
              <a:ext uri="{FF2B5EF4-FFF2-40B4-BE49-F238E27FC236}">
                <a16:creationId xmlns:a16="http://schemas.microsoft.com/office/drawing/2014/main" id="{F128376E-BF33-4EBB-83EE-C17E0C1D19BF}"/>
              </a:ext>
            </a:extLst>
          </p:cNvPr>
          <p:cNvSpPr txBox="1">
            <a:spLocks noChangeArrowheads="1"/>
          </p:cNvSpPr>
          <p:nvPr/>
        </p:nvSpPr>
        <p:spPr bwMode="auto">
          <a:xfrm>
            <a:off x="7807325" y="3284538"/>
            <a:ext cx="628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pPr eaLnBrk="1" hangingPunct="1"/>
            <a:r>
              <a:rPr lang="fr-FR" altLang="fr-FR" b="1"/>
              <a:t>UE5</a:t>
            </a:r>
          </a:p>
        </p:txBody>
      </p:sp>
      <p:pic>
        <p:nvPicPr>
          <p:cNvPr id="15371" name="Image 3">
            <a:extLst>
              <a:ext uri="{FF2B5EF4-FFF2-40B4-BE49-F238E27FC236}">
                <a16:creationId xmlns:a16="http://schemas.microsoft.com/office/drawing/2014/main" id="{376204DD-E2FE-4853-92B3-6AE5270C8859}"/>
              </a:ext>
            </a:extLst>
          </p:cNvPr>
          <p:cNvPicPr>
            <a:picLocks noChangeAspect="1"/>
          </p:cNvPicPr>
          <p:nvPr/>
        </p:nvPicPr>
        <p:blipFill rotWithShape="1">
          <a:blip r:embed="rId4">
            <a:extLst>
              <a:ext uri="{28A0092B-C50C-407E-A947-70E740481C1C}">
                <a14:useLocalDpi xmlns:a14="http://schemas.microsoft.com/office/drawing/2010/main" val="0"/>
              </a:ext>
            </a:extLst>
          </a:blip>
          <a:srcRect b="12480"/>
          <a:stretch/>
        </p:blipFill>
        <p:spPr bwMode="auto">
          <a:xfrm>
            <a:off x="1339850" y="728663"/>
            <a:ext cx="9793288" cy="4978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 name="ZoneTexte 2047">
            <a:extLst>
              <a:ext uri="{FF2B5EF4-FFF2-40B4-BE49-F238E27FC236}">
                <a16:creationId xmlns:a16="http://schemas.microsoft.com/office/drawing/2014/main" id="{37B00F4E-0A48-4979-A27F-8085E867A2C7}"/>
              </a:ext>
            </a:extLst>
          </p:cNvPr>
          <p:cNvSpPr txBox="1"/>
          <p:nvPr/>
        </p:nvSpPr>
        <p:spPr>
          <a:xfrm>
            <a:off x="205014" y="5211763"/>
            <a:ext cx="3452586" cy="923330"/>
          </a:xfrm>
          <a:prstGeom prst="rect">
            <a:avLst/>
          </a:prstGeom>
          <a:noFill/>
        </p:spPr>
        <p:txBody>
          <a:bodyPr wrap="square" rtlCol="0">
            <a:spAutoFit/>
          </a:bodyPr>
          <a:lstStyle/>
          <a:p>
            <a:pPr algn="just"/>
            <a:r>
              <a:rPr lang="fr-FR" b="1" dirty="0">
                <a:solidFill>
                  <a:srgbClr val="7030A0"/>
                </a:solidFill>
              </a:rPr>
              <a:t>Modélisation = outil de prédiction du devenir des contaminants et de leurs effets (éco)toxiques</a:t>
            </a:r>
          </a:p>
        </p:txBody>
      </p:sp>
      <p:sp>
        <p:nvSpPr>
          <p:cNvPr id="2049" name="Ellipse 2048">
            <a:extLst>
              <a:ext uri="{FF2B5EF4-FFF2-40B4-BE49-F238E27FC236}">
                <a16:creationId xmlns:a16="http://schemas.microsoft.com/office/drawing/2014/main" id="{5E98869D-36FD-4E06-801B-687FB8248F14}"/>
              </a:ext>
            </a:extLst>
          </p:cNvPr>
          <p:cNvSpPr/>
          <p:nvPr/>
        </p:nvSpPr>
        <p:spPr>
          <a:xfrm rot="2157630">
            <a:off x="1275253" y="2179041"/>
            <a:ext cx="5225143" cy="3077078"/>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50" name="Espace réservé du numéro de diapositive 2049">
            <a:extLst>
              <a:ext uri="{FF2B5EF4-FFF2-40B4-BE49-F238E27FC236}">
                <a16:creationId xmlns:a16="http://schemas.microsoft.com/office/drawing/2014/main" id="{7DDB8BA7-3ED0-449C-9E27-60FEDA5B74F8}"/>
              </a:ext>
            </a:extLst>
          </p:cNvPr>
          <p:cNvSpPr>
            <a:spLocks noGrp="1"/>
          </p:cNvSpPr>
          <p:nvPr>
            <p:ph type="sldNum" sz="quarter" idx="12"/>
          </p:nvPr>
        </p:nvSpPr>
        <p:spPr/>
        <p:txBody>
          <a:bodyPr/>
          <a:lstStyle/>
          <a:p>
            <a:fld id="{A7AC398A-F763-4301-B81B-09CBB979320A}" type="slidenum">
              <a:rPr lang="fr-FR" smtClean="0"/>
              <a:t>2</a:t>
            </a:fld>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049"/>
                                        </p:tgtEl>
                                        <p:attrNameLst>
                                          <p:attrName>style.visibility</p:attrName>
                                        </p:attrNameLst>
                                      </p:cBhvr>
                                      <p:to>
                                        <p:strVal val="visible"/>
                                      </p:to>
                                    </p:set>
                                    <p:animEffect transition="in" filter="wheel(1)">
                                      <p:cBhvr>
                                        <p:cTn id="7" dur="2000"/>
                                        <p:tgtEl>
                                          <p:spTgt spid="20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48"/>
                                        </p:tgtEl>
                                        <p:attrNameLst>
                                          <p:attrName>style.visibility</p:attrName>
                                        </p:attrNameLst>
                                      </p:cBhvr>
                                      <p:to>
                                        <p:strVal val="visible"/>
                                      </p:to>
                                    </p:set>
                                    <p:animEffect transition="in" filter="fade">
                                      <p:cBhvr>
                                        <p:cTn id="10" dur="500"/>
                                        <p:tgtEl>
                                          <p:spTgt spid="2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 grpId="0"/>
      <p:bldP spid="204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3" name="Google Shape;113;p22"/>
          <p:cNvSpPr txBox="1">
            <a:spLocks noGrp="1"/>
          </p:cNvSpPr>
          <p:nvPr>
            <p:ph type="body" idx="1"/>
          </p:nvPr>
        </p:nvSpPr>
        <p:spPr>
          <a:xfrm>
            <a:off x="483635" y="2091805"/>
            <a:ext cx="11360800" cy="2888409"/>
          </a:xfrm>
          <a:prstGeom prst="rect">
            <a:avLst/>
          </a:prstGeom>
        </p:spPr>
        <p:txBody>
          <a:bodyPr spcFirstLastPara="1" vert="horz" wrap="square" lIns="121900" tIns="121900" rIns="121900" bIns="121900" rtlCol="0" anchor="t" anchorCtr="0">
            <a:normAutofit/>
          </a:bodyPr>
          <a:lstStyle/>
          <a:p>
            <a:pPr>
              <a:buFont typeface="Wingdings" panose="05000000000000000000" pitchFamily="2" charset="2"/>
              <a:buChar char="Ø"/>
            </a:pPr>
            <a:r>
              <a:rPr lang="fr" sz="2400" dirty="0"/>
              <a:t>compréhension de mécanismes, de couplages de mécanismes</a:t>
            </a:r>
          </a:p>
          <a:p>
            <a:pPr>
              <a:buFont typeface="Wingdings" panose="05000000000000000000" pitchFamily="2" charset="2"/>
              <a:buChar char="Ø"/>
            </a:pPr>
            <a:endParaRPr sz="2400" dirty="0"/>
          </a:p>
          <a:p>
            <a:pPr>
              <a:buFont typeface="Wingdings" panose="05000000000000000000" pitchFamily="2" charset="2"/>
              <a:buChar char="Ø"/>
            </a:pPr>
            <a:r>
              <a:rPr lang="fr" sz="2400" dirty="0"/>
              <a:t>prédictif (e.g. météorologie, climat, …)</a:t>
            </a:r>
            <a:endParaRPr sz="2400" dirty="0"/>
          </a:p>
          <a:p>
            <a:pPr>
              <a:buFont typeface="Wingdings" panose="05000000000000000000" pitchFamily="2" charset="2"/>
              <a:buChar char="Ø"/>
            </a:pPr>
            <a:endParaRPr lang="fr" sz="2400" dirty="0"/>
          </a:p>
          <a:p>
            <a:pPr>
              <a:buFont typeface="Wingdings" panose="05000000000000000000" pitchFamily="2" charset="2"/>
              <a:buChar char="Ø"/>
            </a:pPr>
            <a:r>
              <a:rPr lang="fr" sz="2400" dirty="0"/>
              <a:t>évaluation des risques (e.g. pesticides et réglementation)</a:t>
            </a:r>
            <a:endParaRPr sz="2400" dirty="0"/>
          </a:p>
          <a:p>
            <a:pPr>
              <a:buFont typeface="Wingdings" panose="05000000000000000000" pitchFamily="2" charset="2"/>
              <a:buChar char="Ø"/>
            </a:pPr>
            <a:endParaRPr lang="fr" sz="2400" dirty="0"/>
          </a:p>
          <a:p>
            <a:pPr>
              <a:buFont typeface="Wingdings" panose="05000000000000000000" pitchFamily="2" charset="2"/>
              <a:buChar char="Ø"/>
            </a:pPr>
            <a:r>
              <a:rPr lang="fr" sz="2400" dirty="0"/>
              <a:t>identification de leviers d’action et évaluation de leurs efficacité, outils d’aide à la décision </a:t>
            </a:r>
            <a:endParaRPr sz="2400" dirty="0"/>
          </a:p>
        </p:txBody>
      </p:sp>
      <p:sp>
        <p:nvSpPr>
          <p:cNvPr id="2" name="Espace réservé du numéro de diapositive 1">
            <a:extLst>
              <a:ext uri="{FF2B5EF4-FFF2-40B4-BE49-F238E27FC236}">
                <a16:creationId xmlns:a16="http://schemas.microsoft.com/office/drawing/2014/main" id="{FD1B6702-45EA-4123-B110-0FD9ADF0AA20}"/>
              </a:ext>
            </a:extLst>
          </p:cNvPr>
          <p:cNvSpPr>
            <a:spLocks noGrp="1"/>
          </p:cNvSpPr>
          <p:nvPr>
            <p:ph type="sldNum" idx="12"/>
          </p:nvPr>
        </p:nvSpPr>
        <p:spPr/>
        <p:txBody>
          <a:bodyPr/>
          <a:lstStyle/>
          <a:p>
            <a:fld id="{00000000-1234-1234-1234-123412341234}" type="slidenum">
              <a:rPr lang="fr-FR" smtClean="0"/>
              <a:pPr/>
              <a:t>20</a:t>
            </a:fld>
            <a:endParaRPr lang="fr-FR"/>
          </a:p>
        </p:txBody>
      </p:sp>
      <p:sp>
        <p:nvSpPr>
          <p:cNvPr id="5" name="Rectangle : coins arrondis 4">
            <a:extLst>
              <a:ext uri="{FF2B5EF4-FFF2-40B4-BE49-F238E27FC236}">
                <a16:creationId xmlns:a16="http://schemas.microsoft.com/office/drawing/2014/main" id="{FAF1CE66-9B53-4338-BBA9-74678E6A1E9F}"/>
              </a:ext>
            </a:extLst>
          </p:cNvPr>
          <p:cNvSpPr/>
          <p:nvPr/>
        </p:nvSpPr>
        <p:spPr>
          <a:xfrm>
            <a:off x="506186" y="340275"/>
            <a:ext cx="5657849"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Différents objectifs et usages d’un modèle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1" name="Google Shape;101;p20"/>
          <p:cNvSpPr txBox="1">
            <a:spLocks noGrp="1"/>
          </p:cNvSpPr>
          <p:nvPr>
            <p:ph type="body" idx="1"/>
          </p:nvPr>
        </p:nvSpPr>
        <p:spPr>
          <a:xfrm>
            <a:off x="783770" y="1536633"/>
            <a:ext cx="10992629" cy="4968000"/>
          </a:xfrm>
          <a:prstGeom prst="rect">
            <a:avLst/>
          </a:prstGeom>
        </p:spPr>
        <p:txBody>
          <a:bodyPr spcFirstLastPara="1" vert="horz" wrap="square" lIns="121900" tIns="121900" rIns="121900" bIns="121900" rtlCol="0" anchor="t" anchorCtr="0">
            <a:normAutofit/>
          </a:bodyPr>
          <a:lstStyle/>
          <a:p>
            <a:pPr marL="0" indent="0">
              <a:spcBef>
                <a:spcPts val="1600"/>
              </a:spcBef>
              <a:buNone/>
            </a:pPr>
            <a:r>
              <a:rPr lang="fr" sz="2400" dirty="0">
                <a:sym typeface="Wingdings" panose="05000000000000000000" pitchFamily="2" charset="2"/>
              </a:rPr>
              <a:t> </a:t>
            </a:r>
            <a:r>
              <a:rPr lang="fr" sz="2400" dirty="0"/>
              <a:t>tout système complexe dont le comportement ou l’état est régi par un certain nombre de facteurs</a:t>
            </a:r>
            <a:endParaRPr sz="2400" dirty="0"/>
          </a:p>
          <a:p>
            <a:pPr marL="0" indent="0">
              <a:spcBef>
                <a:spcPts val="1600"/>
              </a:spcBef>
              <a:buNone/>
            </a:pPr>
            <a:endParaRPr lang="fr" sz="2400" dirty="0"/>
          </a:p>
          <a:p>
            <a:pPr marL="0" indent="0">
              <a:spcBef>
                <a:spcPts val="1600"/>
              </a:spcBef>
              <a:buNone/>
            </a:pPr>
            <a:r>
              <a:rPr lang="fr" sz="2000" u="sng" dirty="0"/>
              <a:t>Exemple</a:t>
            </a:r>
            <a:r>
              <a:rPr lang="fr-FR" sz="2000" u="sng" dirty="0"/>
              <a:t>s </a:t>
            </a:r>
            <a:r>
              <a:rPr lang="fr" sz="2000" u="sng" dirty="0"/>
              <a:t>:</a:t>
            </a:r>
            <a:endParaRPr sz="2000" u="sng" dirty="0"/>
          </a:p>
          <a:p>
            <a:pPr>
              <a:spcBef>
                <a:spcPts val="1600"/>
              </a:spcBef>
              <a:buChar char="-"/>
            </a:pPr>
            <a:r>
              <a:rPr lang="fr" sz="2000" dirty="0"/>
              <a:t>prévisions météorologiques</a:t>
            </a:r>
            <a:endParaRPr sz="2000" dirty="0"/>
          </a:p>
          <a:p>
            <a:pPr>
              <a:buChar char="-"/>
            </a:pPr>
            <a:r>
              <a:rPr lang="fr" sz="2000" dirty="0"/>
              <a:t>contamination de l’environnement en lien avec des pratiques données</a:t>
            </a:r>
            <a:endParaRPr sz="2000" dirty="0"/>
          </a:p>
          <a:p>
            <a:pPr>
              <a:buChar char="-"/>
            </a:pPr>
            <a:r>
              <a:rPr lang="fr" sz="2000" dirty="0"/>
              <a:t>exposition d’écosystèmes</a:t>
            </a:r>
            <a:endParaRPr sz="2000" dirty="0"/>
          </a:p>
          <a:p>
            <a:pPr>
              <a:buChar char="-"/>
            </a:pPr>
            <a:r>
              <a:rPr lang="fr" sz="2000" dirty="0"/>
              <a:t>….</a:t>
            </a:r>
            <a:endParaRPr sz="2000" dirty="0"/>
          </a:p>
        </p:txBody>
      </p:sp>
      <p:sp>
        <p:nvSpPr>
          <p:cNvPr id="2" name="Espace réservé du numéro de diapositive 1">
            <a:extLst>
              <a:ext uri="{FF2B5EF4-FFF2-40B4-BE49-F238E27FC236}">
                <a16:creationId xmlns:a16="http://schemas.microsoft.com/office/drawing/2014/main" id="{3070EC67-A9E6-470F-9922-42610F00B1FB}"/>
              </a:ext>
            </a:extLst>
          </p:cNvPr>
          <p:cNvSpPr>
            <a:spLocks noGrp="1"/>
          </p:cNvSpPr>
          <p:nvPr>
            <p:ph type="sldNum" idx="12"/>
          </p:nvPr>
        </p:nvSpPr>
        <p:spPr/>
        <p:txBody>
          <a:bodyPr/>
          <a:lstStyle/>
          <a:p>
            <a:fld id="{00000000-1234-1234-1234-123412341234}" type="slidenum">
              <a:rPr lang="fr-FR" smtClean="0"/>
              <a:pPr/>
              <a:t>21</a:t>
            </a:fld>
            <a:endParaRPr lang="fr-FR"/>
          </a:p>
        </p:txBody>
      </p:sp>
      <p:sp>
        <p:nvSpPr>
          <p:cNvPr id="7" name="Rectangle : coins arrondis 6">
            <a:extLst>
              <a:ext uri="{FF2B5EF4-FFF2-40B4-BE49-F238E27FC236}">
                <a16:creationId xmlns:a16="http://schemas.microsoft.com/office/drawing/2014/main" id="{D4FA907C-F1DA-4071-9699-5651906AD04C}"/>
              </a:ext>
            </a:extLst>
          </p:cNvPr>
          <p:cNvSpPr/>
          <p:nvPr/>
        </p:nvSpPr>
        <p:spPr>
          <a:xfrm>
            <a:off x="506187" y="340275"/>
            <a:ext cx="3567792"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 modéliser?</a:t>
            </a:r>
          </a:p>
        </p:txBody>
      </p:sp>
    </p:spTree>
    <p:extLst>
      <p:ext uri="{BB962C8B-B14F-4D97-AF65-F5344CB8AC3E}">
        <p14:creationId xmlns:p14="http://schemas.microsoft.com/office/powerpoint/2010/main" val="3601951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2" name="Google Shape;92;p19"/>
          <p:cNvSpPr txBox="1">
            <a:spLocks noGrp="1"/>
          </p:cNvSpPr>
          <p:nvPr>
            <p:ph type="body" idx="1"/>
          </p:nvPr>
        </p:nvSpPr>
        <p:spPr>
          <a:xfrm>
            <a:off x="265056" y="1797174"/>
            <a:ext cx="5413700" cy="1271999"/>
          </a:xfrm>
          <a:prstGeom prst="rect">
            <a:avLst/>
          </a:prstGeom>
        </p:spPr>
        <p:txBody>
          <a:bodyPr spcFirstLastPara="1" vert="horz" wrap="square" lIns="121900" tIns="121900" rIns="121900" bIns="121900" rtlCol="0" anchor="t" anchorCtr="0">
            <a:normAutofit/>
          </a:bodyPr>
          <a:lstStyle/>
          <a:p>
            <a:pPr indent="-419936">
              <a:spcBef>
                <a:spcPts val="1600"/>
              </a:spcBef>
              <a:buSzPct val="100000"/>
              <a:buFont typeface="Comic Sans MS"/>
              <a:buChar char="-"/>
            </a:pPr>
            <a:r>
              <a:rPr lang="fr" sz="2000" i="1" dirty="0">
                <a:ea typeface="Comic Sans MS"/>
                <a:cs typeface="Comic Sans MS"/>
                <a:sym typeface="Comic Sans MS"/>
              </a:rPr>
              <a:t>Recherche d’amélioration des connaissances</a:t>
            </a:r>
            <a:endParaRPr sz="2000" i="1" dirty="0">
              <a:ea typeface="Comic Sans MS"/>
              <a:cs typeface="Comic Sans MS"/>
              <a:sym typeface="Comic Sans MS"/>
            </a:endParaRPr>
          </a:p>
          <a:p>
            <a:pPr indent="-419936">
              <a:buSzPct val="100000"/>
              <a:buChar char="-"/>
            </a:pPr>
            <a:r>
              <a:rPr lang="fr" sz="2000" i="1" dirty="0">
                <a:ea typeface="Comic Sans MS"/>
                <a:cs typeface="Comic Sans MS"/>
                <a:sym typeface="Comic Sans MS"/>
              </a:rPr>
              <a:t>Recherche d’outil d’aide à la décision</a:t>
            </a:r>
            <a:endParaRPr sz="2000" i="1" dirty="0">
              <a:ea typeface="Comic Sans MS"/>
              <a:cs typeface="Comic Sans MS"/>
              <a:sym typeface="Comic Sans MS"/>
            </a:endParaRPr>
          </a:p>
          <a:p>
            <a:pPr marL="0" indent="0">
              <a:buNone/>
            </a:pPr>
            <a:endParaRPr sz="2000" dirty="0"/>
          </a:p>
        </p:txBody>
      </p:sp>
      <p:sp>
        <p:nvSpPr>
          <p:cNvPr id="93" name="Google Shape;93;p19"/>
          <p:cNvSpPr/>
          <p:nvPr/>
        </p:nvSpPr>
        <p:spPr>
          <a:xfrm>
            <a:off x="3334592" y="4276906"/>
            <a:ext cx="5137600" cy="2064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sp>
        <p:nvSpPr>
          <p:cNvPr id="94" name="Google Shape;94;p19"/>
          <p:cNvSpPr/>
          <p:nvPr/>
        </p:nvSpPr>
        <p:spPr>
          <a:xfrm>
            <a:off x="3334592" y="5180228"/>
            <a:ext cx="5137600" cy="206400"/>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p>
        </p:txBody>
      </p:sp>
      <p:pic>
        <p:nvPicPr>
          <p:cNvPr id="95" name="Google Shape;95;p19"/>
          <p:cNvPicPr preferRelativeResize="0"/>
          <p:nvPr/>
        </p:nvPicPr>
        <p:blipFill>
          <a:blip r:embed="rId3">
            <a:alphaModFix/>
          </a:blip>
          <a:stretch>
            <a:fillRect/>
          </a:stretch>
        </p:blipFill>
        <p:spPr>
          <a:xfrm>
            <a:off x="5802125" y="1555889"/>
            <a:ext cx="6124819" cy="1622933"/>
          </a:xfrm>
          <a:prstGeom prst="rect">
            <a:avLst/>
          </a:prstGeom>
          <a:noFill/>
          <a:ln>
            <a:noFill/>
          </a:ln>
        </p:spPr>
      </p:pic>
      <p:sp>
        <p:nvSpPr>
          <p:cNvPr id="2" name="Espace réservé du numéro de diapositive 1">
            <a:extLst>
              <a:ext uri="{FF2B5EF4-FFF2-40B4-BE49-F238E27FC236}">
                <a16:creationId xmlns:a16="http://schemas.microsoft.com/office/drawing/2014/main" id="{8D4A6F7A-1714-4D8F-8888-698228A30D6D}"/>
              </a:ext>
            </a:extLst>
          </p:cNvPr>
          <p:cNvSpPr>
            <a:spLocks noGrp="1"/>
          </p:cNvSpPr>
          <p:nvPr>
            <p:ph type="sldNum" idx="12"/>
          </p:nvPr>
        </p:nvSpPr>
        <p:spPr/>
        <p:txBody>
          <a:bodyPr/>
          <a:lstStyle/>
          <a:p>
            <a:fld id="{00000000-1234-1234-1234-123412341234}" type="slidenum">
              <a:rPr lang="fr-FR" smtClean="0"/>
              <a:pPr/>
              <a:t>22</a:t>
            </a:fld>
            <a:endParaRPr lang="fr-FR"/>
          </a:p>
        </p:txBody>
      </p:sp>
      <p:sp>
        <p:nvSpPr>
          <p:cNvPr id="8" name="Rectangle : coins arrondis 7">
            <a:extLst>
              <a:ext uri="{FF2B5EF4-FFF2-40B4-BE49-F238E27FC236}">
                <a16:creationId xmlns:a16="http://schemas.microsoft.com/office/drawing/2014/main" id="{29D8FC86-C036-463F-BBFE-13F72ACE78B8}"/>
              </a:ext>
            </a:extLst>
          </p:cNvPr>
          <p:cNvSpPr/>
          <p:nvPr/>
        </p:nvSpPr>
        <p:spPr>
          <a:xfrm>
            <a:off x="506187" y="340275"/>
            <a:ext cx="3600449"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Pourquoi modéliser?</a:t>
            </a:r>
          </a:p>
        </p:txBody>
      </p:sp>
      <p:sp>
        <p:nvSpPr>
          <p:cNvPr id="3" name="ZoneTexte 2">
            <a:extLst>
              <a:ext uri="{FF2B5EF4-FFF2-40B4-BE49-F238E27FC236}">
                <a16:creationId xmlns:a16="http://schemas.microsoft.com/office/drawing/2014/main" id="{D174F0B1-E56C-4EC9-8644-3FDF7D27F000}"/>
              </a:ext>
            </a:extLst>
          </p:cNvPr>
          <p:cNvSpPr txBox="1"/>
          <p:nvPr/>
        </p:nvSpPr>
        <p:spPr>
          <a:xfrm>
            <a:off x="144233" y="4113974"/>
            <a:ext cx="3028950" cy="369332"/>
          </a:xfrm>
          <a:prstGeom prst="rect">
            <a:avLst/>
          </a:prstGeom>
          <a:noFill/>
        </p:spPr>
        <p:txBody>
          <a:bodyPr wrap="square" rtlCol="0">
            <a:spAutoFit/>
          </a:bodyPr>
          <a:lstStyle/>
          <a:p>
            <a:r>
              <a:rPr lang="fr-FR" dirty="0"/>
              <a:t>= outil de « déconvolution »</a:t>
            </a:r>
          </a:p>
        </p:txBody>
      </p:sp>
      <p:sp>
        <p:nvSpPr>
          <p:cNvPr id="10" name="ZoneTexte 9">
            <a:extLst>
              <a:ext uri="{FF2B5EF4-FFF2-40B4-BE49-F238E27FC236}">
                <a16:creationId xmlns:a16="http://schemas.microsoft.com/office/drawing/2014/main" id="{17F41AE4-400B-4C39-AE3A-7004CCC97B86}"/>
              </a:ext>
            </a:extLst>
          </p:cNvPr>
          <p:cNvSpPr txBox="1"/>
          <p:nvPr/>
        </p:nvSpPr>
        <p:spPr>
          <a:xfrm>
            <a:off x="144233" y="4854166"/>
            <a:ext cx="3309260" cy="646331"/>
          </a:xfrm>
          <a:prstGeom prst="rect">
            <a:avLst/>
          </a:prstGeom>
          <a:noFill/>
        </p:spPr>
        <p:txBody>
          <a:bodyPr wrap="square" rtlCol="0">
            <a:spAutoFit/>
          </a:bodyPr>
          <a:lstStyle/>
          <a:p>
            <a:r>
              <a:rPr lang="fr-FR" dirty="0"/>
              <a:t>= outil prédictif « extrapolation » à de nouvelles situations</a:t>
            </a:r>
          </a:p>
        </p:txBody>
      </p:sp>
      <p:sp>
        <p:nvSpPr>
          <p:cNvPr id="11" name="ZoneTexte 10">
            <a:extLst>
              <a:ext uri="{FF2B5EF4-FFF2-40B4-BE49-F238E27FC236}">
                <a16:creationId xmlns:a16="http://schemas.microsoft.com/office/drawing/2014/main" id="{8B65DFA7-1B43-44DD-89DA-0E71FD6FA5F1}"/>
              </a:ext>
            </a:extLst>
          </p:cNvPr>
          <p:cNvSpPr txBox="1"/>
          <p:nvPr/>
        </p:nvSpPr>
        <p:spPr>
          <a:xfrm>
            <a:off x="8867257" y="4856023"/>
            <a:ext cx="2298766" cy="646331"/>
          </a:xfrm>
          <a:prstGeom prst="rect">
            <a:avLst/>
          </a:prstGeom>
          <a:noFill/>
        </p:spPr>
        <p:txBody>
          <a:bodyPr wrap="square" rtlCol="0">
            <a:spAutoFit/>
          </a:bodyPr>
          <a:lstStyle/>
          <a:p>
            <a:pPr algn="just"/>
            <a:r>
              <a:rPr lang="fr-FR" dirty="0"/>
              <a:t>= photo/film d’une situation particulière</a:t>
            </a:r>
          </a:p>
        </p:txBody>
      </p:sp>
      <p:sp>
        <p:nvSpPr>
          <p:cNvPr id="12" name="ZoneTexte 11">
            <a:extLst>
              <a:ext uri="{FF2B5EF4-FFF2-40B4-BE49-F238E27FC236}">
                <a16:creationId xmlns:a16="http://schemas.microsoft.com/office/drawing/2014/main" id="{AF5B86F1-3955-43F5-A585-85FCB62950CB}"/>
              </a:ext>
            </a:extLst>
          </p:cNvPr>
          <p:cNvSpPr txBox="1"/>
          <p:nvPr/>
        </p:nvSpPr>
        <p:spPr>
          <a:xfrm>
            <a:off x="8864535" y="3938901"/>
            <a:ext cx="2432075" cy="646331"/>
          </a:xfrm>
          <a:prstGeom prst="rect">
            <a:avLst/>
          </a:prstGeom>
          <a:noFill/>
        </p:spPr>
        <p:txBody>
          <a:bodyPr wrap="square" rtlCol="0">
            <a:spAutoFit/>
          </a:bodyPr>
          <a:lstStyle/>
          <a:p>
            <a:pPr algn="just"/>
            <a:r>
              <a:rPr lang="fr-FR" dirty="0"/>
              <a:t>= résultats d’un ensemble de processus</a:t>
            </a:r>
          </a:p>
        </p:txBody>
      </p:sp>
      <p:sp>
        <p:nvSpPr>
          <p:cNvPr id="4" name="ZoneTexte 3">
            <a:extLst>
              <a:ext uri="{FF2B5EF4-FFF2-40B4-BE49-F238E27FC236}">
                <a16:creationId xmlns:a16="http://schemas.microsoft.com/office/drawing/2014/main" id="{51383AA7-A7C9-4F4A-981A-CBE6598708D9}"/>
              </a:ext>
            </a:extLst>
          </p:cNvPr>
          <p:cNvSpPr txBox="1"/>
          <p:nvPr/>
        </p:nvSpPr>
        <p:spPr>
          <a:xfrm>
            <a:off x="4939393" y="4000500"/>
            <a:ext cx="2343150" cy="369332"/>
          </a:xfrm>
          <a:prstGeom prst="rect">
            <a:avLst/>
          </a:prstGeom>
          <a:noFill/>
        </p:spPr>
        <p:txBody>
          <a:bodyPr wrap="square" rtlCol="0">
            <a:spAutoFit/>
          </a:bodyPr>
          <a:lstStyle/>
          <a:p>
            <a:pPr algn="ctr"/>
            <a:r>
              <a:rPr lang="fr-FR" b="1" i="1" dirty="0"/>
              <a:t>INTERPRETATION</a:t>
            </a:r>
          </a:p>
        </p:txBody>
      </p:sp>
      <p:sp>
        <p:nvSpPr>
          <p:cNvPr id="14" name="ZoneTexte 13">
            <a:extLst>
              <a:ext uri="{FF2B5EF4-FFF2-40B4-BE49-F238E27FC236}">
                <a16:creationId xmlns:a16="http://schemas.microsoft.com/office/drawing/2014/main" id="{2A15698D-C40F-4DEB-9148-34ED54521FA5}"/>
              </a:ext>
            </a:extLst>
          </p:cNvPr>
          <p:cNvSpPr txBox="1"/>
          <p:nvPr/>
        </p:nvSpPr>
        <p:spPr>
          <a:xfrm>
            <a:off x="4953000" y="4855026"/>
            <a:ext cx="2343150" cy="369332"/>
          </a:xfrm>
          <a:prstGeom prst="rect">
            <a:avLst/>
          </a:prstGeom>
          <a:noFill/>
        </p:spPr>
        <p:txBody>
          <a:bodyPr wrap="square" rtlCol="0">
            <a:spAutoFit/>
          </a:bodyPr>
          <a:lstStyle/>
          <a:p>
            <a:pPr algn="ctr"/>
            <a:r>
              <a:rPr lang="fr-FR" b="1" i="1" dirty="0"/>
              <a:t>PREVISION</a:t>
            </a:r>
          </a:p>
        </p:txBody>
      </p:sp>
    </p:spTree>
    <p:extLst>
      <p:ext uri="{BB962C8B-B14F-4D97-AF65-F5344CB8AC3E}">
        <p14:creationId xmlns:p14="http://schemas.microsoft.com/office/powerpoint/2010/main" val="1442144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3"/>
          <p:cNvSpPr txBox="1">
            <a:spLocks noGrp="1"/>
          </p:cNvSpPr>
          <p:nvPr>
            <p:ph type="title"/>
          </p:nvPr>
        </p:nvSpPr>
        <p:spPr>
          <a:xfrm>
            <a:off x="1088172" y="1075872"/>
            <a:ext cx="8507412"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FR" sz="3200" b="1" dirty="0"/>
              <a:t>The 5 Main </a:t>
            </a:r>
            <a:r>
              <a:rPr lang="fr-FR" sz="3200" b="1" dirty="0" err="1"/>
              <a:t>Functions</a:t>
            </a:r>
            <a:r>
              <a:rPr lang="fr-FR" sz="3200" b="1" dirty="0"/>
              <a:t> of </a:t>
            </a:r>
            <a:r>
              <a:rPr lang="fr-FR" sz="3200" b="1" dirty="0" err="1"/>
              <a:t>Models</a:t>
            </a:r>
            <a:br>
              <a:rPr lang="fr-FR" sz="4000" dirty="0"/>
            </a:br>
            <a:r>
              <a:rPr lang="fr-FR" sz="1200" dirty="0"/>
              <a:t>(source: Varenne et al. 2013)</a:t>
            </a:r>
            <a:endParaRPr sz="4000" dirty="0"/>
          </a:p>
        </p:txBody>
      </p:sp>
      <p:sp>
        <p:nvSpPr>
          <p:cNvPr id="205" name="Google Shape;205;p13"/>
          <p:cNvSpPr txBox="1">
            <a:spLocks noGrp="1"/>
          </p:cNvSpPr>
          <p:nvPr>
            <p:ph type="body" idx="1"/>
          </p:nvPr>
        </p:nvSpPr>
        <p:spPr>
          <a:xfrm>
            <a:off x="746729" y="2244177"/>
            <a:ext cx="9052782" cy="3769179"/>
          </a:xfrm>
          <a:prstGeom prst="rect">
            <a:avLst/>
          </a:prstGeom>
          <a:noFill/>
          <a:ln>
            <a:noFill/>
          </a:ln>
        </p:spPr>
        <p:txBody>
          <a:bodyPr spcFirstLastPara="1" wrap="square" lIns="91425" tIns="45700" rIns="91425" bIns="45700" anchor="t" anchorCtr="0">
            <a:normAutofit/>
          </a:bodyPr>
          <a:lstStyle/>
          <a:p>
            <a:pPr marL="514350" indent="-514350">
              <a:spcBef>
                <a:spcPts val="0"/>
              </a:spcBef>
              <a:buClr>
                <a:schemeClr val="dk1"/>
              </a:buClr>
              <a:buSzPts val="2400"/>
              <a:buFont typeface="+mj-lt"/>
              <a:buAutoNum type="romanUcPeriod"/>
            </a:pPr>
            <a:r>
              <a:rPr lang="fr-FR" sz="2000" dirty="0"/>
              <a:t>to </a:t>
            </a:r>
            <a:r>
              <a:rPr lang="fr-FR" sz="2000" dirty="0" err="1">
                <a:solidFill>
                  <a:srgbClr val="FF0000"/>
                </a:solidFill>
              </a:rPr>
              <a:t>facilitate</a:t>
            </a:r>
            <a:r>
              <a:rPr lang="fr-FR" sz="2000" dirty="0">
                <a:solidFill>
                  <a:srgbClr val="FF0000"/>
                </a:solidFill>
              </a:rPr>
              <a:t> an observation </a:t>
            </a:r>
            <a:r>
              <a:rPr lang="fr-FR" sz="2000" dirty="0"/>
              <a:t>or, more </a:t>
            </a:r>
            <a:r>
              <a:rPr lang="fr-FR" sz="2000" dirty="0" err="1"/>
              <a:t>generally</a:t>
            </a:r>
            <a:r>
              <a:rPr lang="fr-FR" sz="2000" dirty="0"/>
              <a:t>, </a:t>
            </a:r>
            <a:r>
              <a:rPr lang="fr-FR" sz="2000" dirty="0">
                <a:solidFill>
                  <a:srgbClr val="FF0000"/>
                </a:solidFill>
              </a:rPr>
              <a:t>an </a:t>
            </a:r>
            <a:r>
              <a:rPr lang="fr-FR" sz="2000" dirty="0" err="1">
                <a:solidFill>
                  <a:srgbClr val="FF0000"/>
                </a:solidFill>
              </a:rPr>
              <a:t>experiment</a:t>
            </a:r>
            <a:r>
              <a:rPr lang="fr-FR" sz="2000" dirty="0">
                <a:solidFill>
                  <a:srgbClr val="FF0000"/>
                </a:solidFill>
              </a:rPr>
              <a:t> </a:t>
            </a:r>
            <a:r>
              <a:rPr lang="fr-FR" sz="2000" dirty="0"/>
              <a:t>(observation + </a:t>
            </a:r>
            <a:r>
              <a:rPr lang="fr-FR" sz="2000" dirty="0" err="1"/>
              <a:t>controlled</a:t>
            </a:r>
            <a:r>
              <a:rPr lang="fr-FR" sz="2000" dirty="0"/>
              <a:t> interaction)</a:t>
            </a:r>
            <a:endParaRPr sz="2000" dirty="0"/>
          </a:p>
          <a:p>
            <a:pPr marL="666750" indent="-514350">
              <a:spcBef>
                <a:spcPts val="600"/>
              </a:spcBef>
              <a:buClr>
                <a:schemeClr val="dk1"/>
              </a:buClr>
              <a:buSzPts val="2400"/>
              <a:buFont typeface="+mj-lt"/>
              <a:buAutoNum type="romanUcPeriod"/>
            </a:pPr>
            <a:endParaRPr sz="2000" dirty="0"/>
          </a:p>
          <a:p>
            <a:pPr marL="514350" indent="-514350">
              <a:spcBef>
                <a:spcPts val="600"/>
              </a:spcBef>
              <a:buClr>
                <a:schemeClr val="dk1"/>
              </a:buClr>
              <a:buSzPts val="2400"/>
              <a:buFont typeface="+mj-lt"/>
              <a:buAutoNum type="romanUcPeriod"/>
            </a:pPr>
            <a:r>
              <a:rPr lang="fr-FR" sz="2000" dirty="0"/>
              <a:t>to </a:t>
            </a:r>
            <a:r>
              <a:rPr lang="fr-FR" sz="2000" dirty="0" err="1"/>
              <a:t>facilitate</a:t>
            </a:r>
            <a:r>
              <a:rPr lang="fr-FR" sz="2000" dirty="0"/>
              <a:t> the </a:t>
            </a:r>
            <a:r>
              <a:rPr lang="fr-FR" sz="2000" dirty="0" err="1"/>
              <a:t>coining</a:t>
            </a:r>
            <a:r>
              <a:rPr lang="fr-FR" sz="2000" dirty="0"/>
              <a:t> of an </a:t>
            </a:r>
            <a:r>
              <a:rPr lang="fr-FR" sz="2000" dirty="0">
                <a:solidFill>
                  <a:srgbClr val="FF0000"/>
                </a:solidFill>
              </a:rPr>
              <a:t>intelligible </a:t>
            </a:r>
            <a:r>
              <a:rPr lang="fr-FR" sz="2000" dirty="0" err="1">
                <a:solidFill>
                  <a:srgbClr val="FF0000"/>
                </a:solidFill>
              </a:rPr>
              <a:t>representation</a:t>
            </a:r>
            <a:endParaRPr sz="2000" dirty="0"/>
          </a:p>
          <a:p>
            <a:pPr marL="666750" indent="-514350">
              <a:spcBef>
                <a:spcPts val="600"/>
              </a:spcBef>
              <a:buClr>
                <a:schemeClr val="dk1"/>
              </a:buClr>
              <a:buSzPts val="2400"/>
              <a:buFont typeface="+mj-lt"/>
              <a:buAutoNum type="romanUcPeriod"/>
            </a:pPr>
            <a:endParaRPr sz="2000" dirty="0"/>
          </a:p>
          <a:p>
            <a:pPr marL="514350" indent="-514350">
              <a:spcBef>
                <a:spcPts val="600"/>
              </a:spcBef>
              <a:buClr>
                <a:schemeClr val="dk1"/>
              </a:buClr>
              <a:buSzPts val="2400"/>
              <a:buFont typeface="+mj-lt"/>
              <a:buAutoNum type="romanUcPeriod"/>
            </a:pPr>
            <a:r>
              <a:rPr lang="fr-FR" sz="2000" dirty="0"/>
              <a:t>to </a:t>
            </a:r>
            <a:r>
              <a:rPr lang="fr-FR" sz="2000" dirty="0" err="1"/>
              <a:t>facilitate</a:t>
            </a:r>
            <a:r>
              <a:rPr lang="fr-FR" sz="2000" dirty="0"/>
              <a:t> </a:t>
            </a:r>
            <a:r>
              <a:rPr lang="fr-FR" sz="2000" dirty="0" err="1">
                <a:solidFill>
                  <a:srgbClr val="FF0000"/>
                </a:solidFill>
              </a:rPr>
              <a:t>theorization</a:t>
            </a:r>
            <a:endParaRPr sz="2000" dirty="0"/>
          </a:p>
          <a:p>
            <a:pPr marL="666750" indent="-514350">
              <a:spcBef>
                <a:spcPts val="600"/>
              </a:spcBef>
              <a:buClr>
                <a:schemeClr val="dk1"/>
              </a:buClr>
              <a:buSzPts val="2400"/>
              <a:buFont typeface="+mj-lt"/>
              <a:buAutoNum type="romanUcPeriod"/>
            </a:pPr>
            <a:endParaRPr sz="2000" dirty="0"/>
          </a:p>
          <a:p>
            <a:pPr marL="514350" indent="-514350">
              <a:spcBef>
                <a:spcPts val="600"/>
              </a:spcBef>
              <a:buClr>
                <a:schemeClr val="dk1"/>
              </a:buClr>
              <a:buSzPts val="2400"/>
              <a:buFont typeface="+mj-lt"/>
              <a:buAutoNum type="romanUcPeriod"/>
            </a:pPr>
            <a:r>
              <a:rPr lang="fr-FR" sz="2000" dirty="0"/>
              <a:t>to </a:t>
            </a:r>
            <a:r>
              <a:rPr lang="fr-FR" sz="2000" dirty="0" err="1"/>
              <a:t>facilitate</a:t>
            </a:r>
            <a:r>
              <a:rPr lang="fr-FR" sz="2000" dirty="0"/>
              <a:t> the </a:t>
            </a:r>
            <a:r>
              <a:rPr lang="fr-FR" sz="2000" dirty="0" err="1">
                <a:solidFill>
                  <a:srgbClr val="FF0000"/>
                </a:solidFill>
              </a:rPr>
              <a:t>mediation</a:t>
            </a:r>
            <a:r>
              <a:rPr lang="fr-FR" sz="2000" dirty="0"/>
              <a:t> </a:t>
            </a:r>
            <a:r>
              <a:rPr lang="fr-FR" sz="2000" dirty="0" err="1"/>
              <a:t>between</a:t>
            </a:r>
            <a:r>
              <a:rPr lang="fr-FR" sz="2000" dirty="0"/>
              <a:t> </a:t>
            </a:r>
            <a:r>
              <a:rPr lang="fr-FR" sz="2000" dirty="0" err="1"/>
              <a:t>discourses</a:t>
            </a:r>
            <a:r>
              <a:rPr lang="fr-FR" sz="2000" dirty="0"/>
              <a:t> and disciplines</a:t>
            </a:r>
            <a:endParaRPr sz="2000" dirty="0"/>
          </a:p>
          <a:p>
            <a:pPr marL="666750" indent="-514350">
              <a:spcBef>
                <a:spcPts val="600"/>
              </a:spcBef>
              <a:buClr>
                <a:schemeClr val="dk1"/>
              </a:buClr>
              <a:buSzPts val="2400"/>
              <a:buFont typeface="+mj-lt"/>
              <a:buAutoNum type="romanUcPeriod"/>
            </a:pPr>
            <a:endParaRPr sz="2000" dirty="0"/>
          </a:p>
          <a:p>
            <a:pPr marL="514350" indent="-514350">
              <a:spcBef>
                <a:spcPts val="600"/>
              </a:spcBef>
              <a:buClr>
                <a:schemeClr val="dk1"/>
              </a:buClr>
              <a:buSzPts val="2400"/>
              <a:buFont typeface="+mj-lt"/>
              <a:buAutoNum type="romanUcPeriod"/>
            </a:pPr>
            <a:r>
              <a:rPr lang="fr-FR" sz="2000" dirty="0"/>
              <a:t>to </a:t>
            </a:r>
            <a:r>
              <a:rPr lang="fr-FR" sz="2000" dirty="0" err="1"/>
              <a:t>facilitate</a:t>
            </a:r>
            <a:r>
              <a:rPr lang="fr-FR" sz="2000" dirty="0"/>
              <a:t> </a:t>
            </a:r>
            <a:r>
              <a:rPr lang="fr-FR" sz="2000" dirty="0" err="1">
                <a:solidFill>
                  <a:srgbClr val="FF0000"/>
                </a:solidFill>
              </a:rPr>
              <a:t>decision</a:t>
            </a:r>
            <a:r>
              <a:rPr lang="fr-FR" sz="2000" dirty="0">
                <a:solidFill>
                  <a:srgbClr val="FF0000"/>
                </a:solidFill>
              </a:rPr>
              <a:t> and action</a:t>
            </a:r>
            <a:endParaRPr sz="2000" dirty="0"/>
          </a:p>
        </p:txBody>
      </p:sp>
      <p:sp>
        <p:nvSpPr>
          <p:cNvPr id="206" name="Google Shape;20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fr-FR" sz="1200">
                <a:solidFill>
                  <a:srgbClr val="898989"/>
                </a:solidFill>
                <a:latin typeface="Calibri"/>
                <a:ea typeface="Calibri"/>
                <a:cs typeface="Calibri"/>
                <a:sym typeface="Calibri"/>
              </a:rPr>
              <a:t>23</a:t>
            </a:fld>
            <a:endParaRPr sz="1200">
              <a:solidFill>
                <a:srgbClr val="898989"/>
              </a:solidFill>
              <a:latin typeface="Calibri"/>
              <a:ea typeface="Calibri"/>
              <a:cs typeface="Calibri"/>
              <a:sym typeface="Calibri"/>
            </a:endParaRPr>
          </a:p>
        </p:txBody>
      </p:sp>
      <p:pic>
        <p:nvPicPr>
          <p:cNvPr id="207" name="Google Shape;207;p13" descr="Modéliser &amp; simuler – Tome 2 - Franck Varenne, Marc Silberstein, Sébastien  Dutreuil, Philippe Huneman | Cairn.info"/>
          <p:cNvPicPr preferRelativeResize="0"/>
          <p:nvPr/>
        </p:nvPicPr>
        <p:blipFill rotWithShape="1">
          <a:blip r:embed="rId3">
            <a:alphaModFix/>
          </a:blip>
          <a:srcRect/>
          <a:stretch/>
        </p:blipFill>
        <p:spPr>
          <a:xfrm>
            <a:off x="10003437" y="641349"/>
            <a:ext cx="1943100" cy="2743200"/>
          </a:xfrm>
          <a:prstGeom prst="rect">
            <a:avLst/>
          </a:prstGeom>
          <a:noFill/>
          <a:ln>
            <a:noFill/>
          </a:ln>
        </p:spPr>
      </p:pic>
      <p:pic>
        <p:nvPicPr>
          <p:cNvPr id="208" name="Google Shape;208;p13"/>
          <p:cNvPicPr preferRelativeResize="0"/>
          <p:nvPr/>
        </p:nvPicPr>
        <p:blipFill rotWithShape="1">
          <a:blip r:embed="rId4">
            <a:alphaModFix/>
          </a:blip>
          <a:srcRect/>
          <a:stretch/>
        </p:blipFill>
        <p:spPr>
          <a:xfrm>
            <a:off x="10003437" y="3455259"/>
            <a:ext cx="1900626" cy="2690832"/>
          </a:xfrm>
          <a:prstGeom prst="rect">
            <a:avLst/>
          </a:prstGeom>
          <a:noFill/>
          <a:ln>
            <a:noFill/>
          </a:ln>
        </p:spPr>
      </p:pic>
      <p:sp>
        <p:nvSpPr>
          <p:cNvPr id="8" name="Rectangle : coins arrondis 7">
            <a:extLst>
              <a:ext uri="{FF2B5EF4-FFF2-40B4-BE49-F238E27FC236}">
                <a16:creationId xmlns:a16="http://schemas.microsoft.com/office/drawing/2014/main" id="{FF7AF34B-8BFA-4D19-B682-41340C9B7389}"/>
              </a:ext>
            </a:extLst>
          </p:cNvPr>
          <p:cNvSpPr/>
          <p:nvPr/>
        </p:nvSpPr>
        <p:spPr>
          <a:xfrm>
            <a:off x="506187" y="340275"/>
            <a:ext cx="3600449"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Pourquoi modéliser?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4"/>
          <p:cNvSpPr txBox="1"/>
          <p:nvPr/>
        </p:nvSpPr>
        <p:spPr>
          <a:xfrm>
            <a:off x="284375" y="1357259"/>
            <a:ext cx="11282313" cy="4647386"/>
          </a:xfrm>
          <a:prstGeom prst="rect">
            <a:avLst/>
          </a:prstGeom>
          <a:noFill/>
          <a:ln>
            <a:noFill/>
          </a:ln>
        </p:spPr>
        <p:txBody>
          <a:bodyPr spcFirstLastPara="1" wrap="square" lIns="91425" tIns="45700" rIns="91425" bIns="45700" anchor="t" anchorCtr="0">
            <a:spAutoFit/>
          </a:bodyPr>
          <a:lstStyle/>
          <a:p>
            <a:pPr marL="0" marR="0" lvl="0" indent="-127000" algn="just" rtl="0">
              <a:spcBef>
                <a:spcPts val="0"/>
              </a:spcBef>
              <a:spcAft>
                <a:spcPts val="0"/>
              </a:spcAft>
              <a:buClr>
                <a:srgbClr val="C00000"/>
              </a:buClr>
              <a:buSzPts val="2000"/>
              <a:buFont typeface="Calibri"/>
              <a:buAutoNum type="arabicPeriod"/>
            </a:pPr>
            <a:r>
              <a:rPr lang="fr-FR" sz="1900" b="1" i="0" dirty="0">
                <a:solidFill>
                  <a:srgbClr val="C00000"/>
                </a:solidFill>
                <a:ea typeface="Helvetica Neue"/>
                <a:cs typeface="Helvetica Neue"/>
                <a:sym typeface="Helvetica Neue"/>
              </a:rPr>
              <a:t>Compréhension et représentation </a:t>
            </a:r>
            <a:r>
              <a:rPr lang="fr-FR" sz="1900" b="1" i="0" dirty="0">
                <a:solidFill>
                  <a:srgbClr val="374151"/>
                </a:solidFill>
                <a:ea typeface="Helvetica Neue"/>
                <a:cs typeface="Helvetica Neue"/>
                <a:sym typeface="Helvetica Neue"/>
              </a:rPr>
              <a:t>:</a:t>
            </a:r>
            <a:r>
              <a:rPr lang="fr-FR" sz="1900" b="0" i="0" dirty="0">
                <a:solidFill>
                  <a:srgbClr val="374151"/>
                </a:solidFill>
                <a:ea typeface="Helvetica Neue"/>
                <a:cs typeface="Helvetica Neue"/>
                <a:sym typeface="Helvetica Neue"/>
              </a:rPr>
              <a:t> Les modèles mathématiques aident à comprendre et à représenter des phénomènes complexes du monde réel. Ils permettent de formaliser des idées, des relations et des structures, offrant ainsi une abstraction qui facilite la compréhension.</a:t>
            </a:r>
            <a:endParaRPr sz="1900" dirty="0"/>
          </a:p>
          <a:p>
            <a:pPr marL="0" marR="0" lvl="0" indent="-127000" algn="just" rtl="0">
              <a:spcBef>
                <a:spcPts val="600"/>
              </a:spcBef>
              <a:spcAft>
                <a:spcPts val="0"/>
              </a:spcAft>
              <a:buClr>
                <a:srgbClr val="FF0000"/>
              </a:buClr>
              <a:buSzPts val="2000"/>
              <a:buFont typeface="Calibri"/>
              <a:buAutoNum type="arabicPeriod"/>
            </a:pPr>
            <a:r>
              <a:rPr lang="fr-FR" sz="1900" b="1" i="0" dirty="0">
                <a:solidFill>
                  <a:srgbClr val="FF0000"/>
                </a:solidFill>
                <a:ea typeface="Helvetica Neue"/>
                <a:cs typeface="Helvetica Neue"/>
                <a:sym typeface="Helvetica Neue"/>
              </a:rPr>
              <a:t>Prédiction et simulation </a:t>
            </a:r>
            <a:r>
              <a:rPr lang="fr-FR" sz="1900" b="1" i="0" dirty="0">
                <a:solidFill>
                  <a:srgbClr val="374151"/>
                </a:solidFill>
                <a:ea typeface="Helvetica Neue"/>
                <a:cs typeface="Helvetica Neue"/>
                <a:sym typeface="Helvetica Neue"/>
              </a:rPr>
              <a:t>:</a:t>
            </a:r>
            <a:r>
              <a:rPr lang="fr-FR" sz="1900" b="0" i="0" dirty="0">
                <a:solidFill>
                  <a:srgbClr val="374151"/>
                </a:solidFill>
                <a:ea typeface="Helvetica Neue"/>
                <a:cs typeface="Helvetica Neue"/>
                <a:sym typeface="Helvetica Neue"/>
              </a:rPr>
              <a:t> prédictions sur le comportement futur d'un système. Ils sont également utilisés pour simuler des situations et évaluer les conséquences de différentes actions avant qu'elles ne se produisent réellement.</a:t>
            </a:r>
            <a:endParaRPr sz="1900" dirty="0"/>
          </a:p>
          <a:p>
            <a:pPr marL="0" marR="0" lvl="0" indent="-127000" algn="just" rtl="0">
              <a:spcBef>
                <a:spcPts val="600"/>
              </a:spcBef>
              <a:spcAft>
                <a:spcPts val="0"/>
              </a:spcAft>
              <a:buClr>
                <a:srgbClr val="FFC000"/>
              </a:buClr>
              <a:buSzPts val="2000"/>
              <a:buFont typeface="Calibri"/>
              <a:buAutoNum type="arabicPeriod"/>
            </a:pPr>
            <a:r>
              <a:rPr lang="fr-FR" sz="1900" b="1" i="0" dirty="0">
                <a:solidFill>
                  <a:srgbClr val="FFC000"/>
                </a:solidFill>
                <a:ea typeface="Helvetica Neue"/>
                <a:cs typeface="Helvetica Neue"/>
                <a:sym typeface="Helvetica Neue"/>
              </a:rPr>
              <a:t>Optimisation</a:t>
            </a:r>
            <a:r>
              <a:rPr lang="fr-FR" sz="1900" b="1" i="0" dirty="0">
                <a:solidFill>
                  <a:srgbClr val="374151"/>
                </a:solidFill>
                <a:ea typeface="Helvetica Neue"/>
                <a:cs typeface="Helvetica Neue"/>
                <a:sym typeface="Helvetica Neue"/>
              </a:rPr>
              <a:t> :</a:t>
            </a:r>
            <a:r>
              <a:rPr lang="fr-FR" sz="1900" b="0" i="0" dirty="0">
                <a:solidFill>
                  <a:srgbClr val="374151"/>
                </a:solidFill>
                <a:ea typeface="Helvetica Neue"/>
                <a:cs typeface="Helvetica Neue"/>
                <a:sym typeface="Helvetica Neue"/>
              </a:rPr>
              <a:t> optimiser des processus, des systèmes ou des décisions. </a:t>
            </a:r>
            <a:endParaRPr sz="1900" dirty="0"/>
          </a:p>
          <a:p>
            <a:pPr marL="0" marR="0" lvl="0" indent="-127000" algn="just" rtl="0">
              <a:spcBef>
                <a:spcPts val="600"/>
              </a:spcBef>
              <a:spcAft>
                <a:spcPts val="0"/>
              </a:spcAft>
              <a:buClr>
                <a:schemeClr val="accent3">
                  <a:lumMod val="60000"/>
                  <a:lumOff val="40000"/>
                </a:schemeClr>
              </a:buClr>
              <a:buSzPts val="2000"/>
              <a:buFont typeface="Calibri"/>
              <a:buAutoNum type="arabicPeriod"/>
            </a:pPr>
            <a:r>
              <a:rPr lang="fr-FR" sz="1900" b="1" i="0" dirty="0">
                <a:solidFill>
                  <a:schemeClr val="accent3">
                    <a:lumMod val="60000"/>
                    <a:lumOff val="40000"/>
                  </a:schemeClr>
                </a:solidFill>
                <a:ea typeface="Helvetica Neue"/>
                <a:cs typeface="Helvetica Neue"/>
                <a:sym typeface="Helvetica Neue"/>
              </a:rPr>
              <a:t>Validation expérimentale </a:t>
            </a:r>
            <a:r>
              <a:rPr lang="fr-FR" sz="1900" b="1" i="0" dirty="0">
                <a:solidFill>
                  <a:srgbClr val="374151"/>
                </a:solidFill>
                <a:ea typeface="Helvetica Neue"/>
                <a:cs typeface="Helvetica Neue"/>
                <a:sym typeface="Helvetica Neue"/>
              </a:rPr>
              <a:t>:</a:t>
            </a:r>
            <a:r>
              <a:rPr lang="fr-FR" sz="1900" b="0" i="0" dirty="0">
                <a:solidFill>
                  <a:srgbClr val="374151"/>
                </a:solidFill>
                <a:ea typeface="Helvetica Neue"/>
                <a:cs typeface="Helvetica Neue"/>
                <a:sym typeface="Helvetica Neue"/>
              </a:rPr>
              <a:t>  concevoir des expériences et interpréter les résultats expérimentaux. Ils aident à établir des liens entre les données observées et les principes sous-jacents qui régissent le système étudié.</a:t>
            </a:r>
            <a:endParaRPr sz="1900" dirty="0"/>
          </a:p>
          <a:p>
            <a:pPr marL="0" marR="0" lvl="0" indent="-127000" algn="just" rtl="0">
              <a:spcBef>
                <a:spcPts val="600"/>
              </a:spcBef>
              <a:spcAft>
                <a:spcPts val="0"/>
              </a:spcAft>
              <a:buClr>
                <a:srgbClr val="92D050"/>
              </a:buClr>
              <a:buSzPts val="2000"/>
              <a:buFont typeface="Calibri"/>
              <a:buAutoNum type="arabicPeriod"/>
            </a:pPr>
            <a:r>
              <a:rPr lang="fr-FR" sz="1900" b="1" i="0" dirty="0">
                <a:solidFill>
                  <a:srgbClr val="92D050"/>
                </a:solidFill>
                <a:ea typeface="Helvetica Neue"/>
                <a:cs typeface="Helvetica Neue"/>
                <a:sym typeface="Helvetica Neue"/>
              </a:rPr>
              <a:t>Communication et éducation </a:t>
            </a:r>
            <a:r>
              <a:rPr lang="fr-FR" sz="1900" b="1" i="0" dirty="0">
                <a:solidFill>
                  <a:srgbClr val="374151"/>
                </a:solidFill>
                <a:ea typeface="Helvetica Neue"/>
                <a:cs typeface="Helvetica Neue"/>
                <a:sym typeface="Helvetica Neue"/>
              </a:rPr>
              <a:t>:</a:t>
            </a:r>
            <a:r>
              <a:rPr lang="fr-FR" sz="1900" b="0" i="0" dirty="0">
                <a:solidFill>
                  <a:srgbClr val="374151"/>
                </a:solidFill>
                <a:ea typeface="Helvetica Neue"/>
                <a:cs typeface="Helvetica Neue"/>
                <a:sym typeface="Helvetica Neue"/>
              </a:rPr>
              <a:t> Les modèles mathématiques fournissent un langage formel pour décrire des concepts et des relations. </a:t>
            </a:r>
            <a:endParaRPr sz="1900" dirty="0"/>
          </a:p>
          <a:p>
            <a:pPr marL="0" marR="0" lvl="0" indent="-127000" algn="just" rtl="0">
              <a:spcBef>
                <a:spcPts val="600"/>
              </a:spcBef>
              <a:spcAft>
                <a:spcPts val="0"/>
              </a:spcAft>
              <a:buClr>
                <a:srgbClr val="00B050"/>
              </a:buClr>
              <a:buSzPts val="2000"/>
              <a:buFont typeface="Calibri"/>
              <a:buAutoNum type="arabicPeriod"/>
            </a:pPr>
            <a:r>
              <a:rPr lang="fr-FR" sz="1900" b="1" i="0" dirty="0">
                <a:solidFill>
                  <a:srgbClr val="00B050"/>
                </a:solidFill>
                <a:ea typeface="Helvetica Neue"/>
                <a:cs typeface="Helvetica Neue"/>
                <a:sym typeface="Helvetica Neue"/>
              </a:rPr>
              <a:t>Résolution de problèmes </a:t>
            </a:r>
            <a:r>
              <a:rPr lang="fr-FR" sz="1900" b="1" i="0" dirty="0">
                <a:solidFill>
                  <a:srgbClr val="374151"/>
                </a:solidFill>
                <a:ea typeface="Helvetica Neue"/>
                <a:cs typeface="Helvetica Neue"/>
                <a:sym typeface="Helvetica Neue"/>
              </a:rPr>
              <a:t>:</a:t>
            </a:r>
            <a:r>
              <a:rPr lang="fr-FR" sz="1900" b="0" i="0" dirty="0">
                <a:solidFill>
                  <a:srgbClr val="374151"/>
                </a:solidFill>
                <a:ea typeface="Helvetica Neue"/>
                <a:cs typeface="Helvetica Neue"/>
                <a:sym typeface="Helvetica Neue"/>
              </a:rPr>
              <a:t> un cadre structuré pour analyser les problèmes et développer des solutions.</a:t>
            </a:r>
            <a:endParaRPr sz="1900" dirty="0"/>
          </a:p>
          <a:p>
            <a:pPr marL="0" marR="0" lvl="0" indent="-127000" algn="just" rtl="0">
              <a:spcBef>
                <a:spcPts val="600"/>
              </a:spcBef>
              <a:spcAft>
                <a:spcPts val="0"/>
              </a:spcAft>
              <a:buClr>
                <a:srgbClr val="00B0F0"/>
              </a:buClr>
              <a:buSzPts val="2000"/>
              <a:buFont typeface="Calibri"/>
              <a:buAutoNum type="arabicPeriod"/>
            </a:pPr>
            <a:r>
              <a:rPr lang="fr-FR" sz="1900" b="1" i="0" dirty="0">
                <a:solidFill>
                  <a:srgbClr val="00B0F0"/>
                </a:solidFill>
                <a:ea typeface="Helvetica Neue"/>
                <a:cs typeface="Helvetica Neue"/>
                <a:sym typeface="Helvetica Neue"/>
              </a:rPr>
              <a:t>Économie de temps et de ressources </a:t>
            </a:r>
            <a:r>
              <a:rPr lang="fr-FR" sz="1900" b="1" i="0" dirty="0">
                <a:solidFill>
                  <a:srgbClr val="374151"/>
                </a:solidFill>
                <a:ea typeface="Helvetica Neue"/>
                <a:cs typeface="Helvetica Neue"/>
                <a:sym typeface="Helvetica Neue"/>
              </a:rPr>
              <a:t>:</a:t>
            </a:r>
            <a:r>
              <a:rPr lang="fr-FR" sz="1900" b="0" i="0" dirty="0">
                <a:solidFill>
                  <a:srgbClr val="374151"/>
                </a:solidFill>
                <a:ea typeface="Helvetica Neue"/>
                <a:cs typeface="Helvetica Neue"/>
                <a:sym typeface="Helvetica Neue"/>
              </a:rPr>
              <a:t>  prédire le comportement d'un système sans avoir à effectuer des expériences coûteuses ou à collecter des données sur de longues périodes.</a:t>
            </a:r>
            <a:endParaRPr sz="1900" dirty="0"/>
          </a:p>
        </p:txBody>
      </p:sp>
      <p:pic>
        <p:nvPicPr>
          <p:cNvPr id="216" name="Google Shape;216;p14" descr="Que signifie ChatGPT et pourquoi c'est utile pour vous? - Klippa"/>
          <p:cNvPicPr preferRelativeResize="0"/>
          <p:nvPr/>
        </p:nvPicPr>
        <p:blipFill rotWithShape="1">
          <a:blip r:embed="rId3">
            <a:alphaModFix/>
          </a:blip>
          <a:srcRect/>
          <a:stretch/>
        </p:blipFill>
        <p:spPr>
          <a:xfrm>
            <a:off x="10381672" y="136382"/>
            <a:ext cx="1552575" cy="738188"/>
          </a:xfrm>
          <a:prstGeom prst="rect">
            <a:avLst/>
          </a:prstGeom>
          <a:noFill/>
          <a:ln>
            <a:noFill/>
          </a:ln>
        </p:spPr>
      </p:pic>
      <p:sp>
        <p:nvSpPr>
          <p:cNvPr id="5" name="Rectangle : coins arrondis 4">
            <a:extLst>
              <a:ext uri="{FF2B5EF4-FFF2-40B4-BE49-F238E27FC236}">
                <a16:creationId xmlns:a16="http://schemas.microsoft.com/office/drawing/2014/main" id="{701A02C0-2A22-48D7-8CBE-FA098BF1945A}"/>
              </a:ext>
            </a:extLst>
          </p:cNvPr>
          <p:cNvSpPr/>
          <p:nvPr/>
        </p:nvSpPr>
        <p:spPr>
          <a:xfrm>
            <a:off x="506187" y="340275"/>
            <a:ext cx="3600449"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Pourquoi modéliser?</a:t>
            </a:r>
          </a:p>
        </p:txBody>
      </p:sp>
      <p:sp>
        <p:nvSpPr>
          <p:cNvPr id="2" name="Espace réservé du numéro de diapositive 1">
            <a:extLst>
              <a:ext uri="{FF2B5EF4-FFF2-40B4-BE49-F238E27FC236}">
                <a16:creationId xmlns:a16="http://schemas.microsoft.com/office/drawing/2014/main" id="{0290DE20-056E-4A7A-9BD6-A7C4A913A507}"/>
              </a:ext>
            </a:extLst>
          </p:cNvPr>
          <p:cNvSpPr>
            <a:spLocks noGrp="1"/>
          </p:cNvSpPr>
          <p:nvPr>
            <p:ph type="sldNum" sz="quarter" idx="12"/>
          </p:nvPr>
        </p:nvSpPr>
        <p:spPr/>
        <p:txBody>
          <a:bodyPr/>
          <a:lstStyle/>
          <a:p>
            <a:fld id="{A7AC398A-F763-4301-B81B-09CBB979320A}" type="slidenum">
              <a:rPr lang="fr-FR" smtClean="0"/>
              <a:t>24</a:t>
            </a:fld>
            <a:endParaRPr lang="fr-F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6"/>
          <p:cNvSpPr txBox="1">
            <a:spLocks noGrp="1"/>
          </p:cNvSpPr>
          <p:nvPr>
            <p:ph type="body" idx="1"/>
          </p:nvPr>
        </p:nvSpPr>
        <p:spPr>
          <a:xfrm>
            <a:off x="0" y="1035138"/>
            <a:ext cx="11916826" cy="574198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2400"/>
              <a:buNone/>
            </a:pPr>
            <a:r>
              <a:rPr lang="fr-FR" sz="1800" b="1" dirty="0">
                <a:solidFill>
                  <a:srgbClr val="FF0000"/>
                </a:solidFill>
                <a:ea typeface="Helvetica Neue"/>
                <a:cs typeface="Helvetica Neue"/>
                <a:sym typeface="Helvetica Neue"/>
              </a:rPr>
              <a:t>I- </a:t>
            </a:r>
            <a:r>
              <a:rPr lang="fr-FR" sz="1800" b="1" dirty="0">
                <a:ea typeface="Helvetica Neue"/>
                <a:cs typeface="Helvetica Neue"/>
                <a:sym typeface="Helvetica Neue"/>
              </a:rPr>
              <a:t>to </a:t>
            </a:r>
            <a:r>
              <a:rPr lang="fr-FR" sz="1800" b="1" dirty="0" err="1">
                <a:ea typeface="Helvetica Neue"/>
                <a:cs typeface="Helvetica Neue"/>
                <a:sym typeface="Helvetica Neue"/>
              </a:rPr>
              <a:t>facilitate</a:t>
            </a:r>
            <a:r>
              <a:rPr lang="fr-FR" sz="1800" b="1" dirty="0">
                <a:ea typeface="Helvetica Neue"/>
                <a:cs typeface="Helvetica Neue"/>
                <a:sym typeface="Helvetica Neue"/>
              </a:rPr>
              <a:t> an </a:t>
            </a:r>
            <a:r>
              <a:rPr lang="fr-FR" sz="1800" b="1" dirty="0">
                <a:solidFill>
                  <a:srgbClr val="FF0000"/>
                </a:solidFill>
                <a:ea typeface="Helvetica Neue"/>
                <a:cs typeface="Helvetica Neue"/>
                <a:sym typeface="Helvetica Neue"/>
              </a:rPr>
              <a:t>observation</a:t>
            </a:r>
            <a:r>
              <a:rPr lang="fr-FR" sz="1800" b="1" dirty="0">
                <a:ea typeface="Helvetica Neue"/>
                <a:cs typeface="Helvetica Neue"/>
                <a:sym typeface="Helvetica Neue"/>
              </a:rPr>
              <a:t> or an </a:t>
            </a:r>
            <a:r>
              <a:rPr lang="fr-FR" sz="1800" b="1" dirty="0" err="1">
                <a:solidFill>
                  <a:srgbClr val="FF0000"/>
                </a:solidFill>
                <a:ea typeface="Helvetica Neue"/>
                <a:cs typeface="Helvetica Neue"/>
                <a:sym typeface="Helvetica Neue"/>
              </a:rPr>
              <a:t>experiment</a:t>
            </a:r>
            <a:r>
              <a:rPr lang="fr-FR" sz="1800" b="1" dirty="0">
                <a:ea typeface="Helvetica Neue"/>
                <a:cs typeface="Helvetica Neue"/>
                <a:sym typeface="Helvetica Neue"/>
              </a:rPr>
              <a:t>:</a:t>
            </a:r>
            <a:endParaRPr sz="1800" dirty="0"/>
          </a:p>
          <a:p>
            <a:pPr marL="685800" lvl="1" indent="-228600" algn="l" rtl="0">
              <a:lnSpc>
                <a:spcPct val="100000"/>
              </a:lnSpc>
              <a:spcBef>
                <a:spcPts val="1200"/>
              </a:spcBef>
              <a:spcAft>
                <a:spcPts val="0"/>
              </a:spcAft>
              <a:buClr>
                <a:schemeClr val="dk1"/>
              </a:buClr>
              <a:buSzPts val="1800"/>
              <a:buFont typeface="Noto Sans Symbols"/>
              <a:buChar char="▪"/>
            </a:pPr>
            <a:r>
              <a:rPr lang="fr-FR" sz="1800" dirty="0">
                <a:ea typeface="Helvetica Neue"/>
                <a:cs typeface="Helvetica Neue"/>
                <a:sym typeface="Helvetica Neue"/>
              </a:rPr>
              <a:t>1) </a:t>
            </a:r>
            <a:r>
              <a:rPr lang="fr-FR" sz="1800" dirty="0">
                <a:solidFill>
                  <a:srgbClr val="FF0000"/>
                </a:solidFill>
                <a:ea typeface="Helvetica Neue"/>
                <a:cs typeface="Helvetica Neue"/>
                <a:sym typeface="Helvetica Neue"/>
              </a:rPr>
              <a:t>To </a:t>
            </a:r>
            <a:r>
              <a:rPr lang="fr-FR" sz="1800" dirty="0" err="1">
                <a:solidFill>
                  <a:srgbClr val="FF0000"/>
                </a:solidFill>
                <a:ea typeface="Helvetica Neue"/>
                <a:cs typeface="Helvetica Neue"/>
                <a:sym typeface="Helvetica Neue"/>
              </a:rPr>
              <a:t>make</a:t>
            </a:r>
            <a:r>
              <a:rPr lang="fr-FR" sz="1800" dirty="0">
                <a:solidFill>
                  <a:srgbClr val="FF0000"/>
                </a:solidFill>
                <a:ea typeface="Helvetica Neue"/>
                <a:cs typeface="Helvetica Neue"/>
                <a:sym typeface="Helvetica Neue"/>
              </a:rPr>
              <a:t> sensible </a:t>
            </a:r>
            <a:r>
              <a:rPr lang="fr-FR" sz="1800" dirty="0">
                <a:ea typeface="Helvetica Neue"/>
                <a:cs typeface="Helvetica Neue"/>
                <a:sym typeface="Helvetica Neue"/>
              </a:rPr>
              <a:t>(1:1 </a:t>
            </a:r>
            <a:r>
              <a:rPr lang="fr-FR" sz="1800" dirty="0" err="1">
                <a:ea typeface="Helvetica Neue"/>
                <a:cs typeface="Helvetica Neue"/>
                <a:sym typeface="Helvetica Neue"/>
              </a:rPr>
              <a:t>scale</a:t>
            </a:r>
            <a:r>
              <a:rPr lang="fr-FR" sz="1800" dirty="0">
                <a:ea typeface="Helvetica Neue"/>
                <a:cs typeface="Helvetica Neue"/>
                <a:sym typeface="Helvetica Neue"/>
              </a:rPr>
              <a:t> </a:t>
            </a:r>
            <a:r>
              <a:rPr lang="fr-FR" sz="1800" dirty="0" err="1">
                <a:ea typeface="Helvetica Neue"/>
                <a:cs typeface="Helvetica Neue"/>
                <a:sym typeface="Helvetica Neue"/>
              </a:rPr>
              <a:t>mockup</a:t>
            </a:r>
            <a:r>
              <a:rPr lang="fr-FR" sz="1800" dirty="0">
                <a:ea typeface="Helvetica Neue"/>
                <a:cs typeface="Helvetica Neue"/>
                <a:sym typeface="Helvetica Neue"/>
              </a:rPr>
              <a:t> of the </a:t>
            </a:r>
            <a:r>
              <a:rPr lang="fr-FR" sz="1800" dirty="0" err="1">
                <a:ea typeface="Helvetica Neue"/>
                <a:cs typeface="Helvetica Neue"/>
                <a:sym typeface="Helvetica Neue"/>
              </a:rPr>
              <a:t>human</a:t>
            </a:r>
            <a:r>
              <a:rPr lang="fr-FR" sz="1800" dirty="0">
                <a:ea typeface="Helvetica Neue"/>
                <a:cs typeface="Helvetica Neue"/>
                <a:sym typeface="Helvetica Neue"/>
              </a:rPr>
              <a:t> body (wax </a:t>
            </a:r>
            <a:r>
              <a:rPr lang="fr-FR" sz="1800" dirty="0" err="1">
                <a:ea typeface="Helvetica Neue"/>
                <a:cs typeface="Helvetica Neue"/>
                <a:sym typeface="Helvetica Neue"/>
              </a:rPr>
              <a:t>anatomical</a:t>
            </a:r>
            <a:r>
              <a:rPr lang="fr-FR" sz="1800" dirty="0">
                <a:ea typeface="Helvetica Neue"/>
                <a:cs typeface="Helvetica Neue"/>
                <a:sym typeface="Helvetica Neue"/>
              </a:rPr>
              <a:t> and </a:t>
            </a:r>
            <a:r>
              <a:rPr lang="fr-FR" sz="1800" dirty="0" err="1">
                <a:ea typeface="Helvetica Neue"/>
                <a:cs typeface="Helvetica Neue"/>
                <a:sym typeface="Helvetica Neue"/>
              </a:rPr>
              <a:t>surgical</a:t>
            </a:r>
            <a:r>
              <a:rPr lang="fr-FR" sz="1800" dirty="0">
                <a:ea typeface="Helvetica Neue"/>
                <a:cs typeface="Helvetica Neue"/>
                <a:sym typeface="Helvetica Neue"/>
              </a:rPr>
              <a:t> model), </a:t>
            </a:r>
            <a:r>
              <a:rPr lang="fr-FR" sz="1800" dirty="0" err="1">
                <a:ea typeface="Helvetica Neue"/>
                <a:cs typeface="Helvetica Neue"/>
                <a:sym typeface="Helvetica Neue"/>
              </a:rPr>
              <a:t>solar</a:t>
            </a:r>
            <a:r>
              <a:rPr lang="fr-FR" sz="1800" dirty="0">
                <a:ea typeface="Helvetica Neue"/>
                <a:cs typeface="Helvetica Neue"/>
                <a:sym typeface="Helvetica Neue"/>
              </a:rPr>
              <a:t> system  </a:t>
            </a:r>
            <a:r>
              <a:rPr lang="fr-FR" sz="1800" dirty="0" err="1">
                <a:ea typeface="Helvetica Neue"/>
                <a:cs typeface="Helvetica Neue"/>
                <a:sym typeface="Helvetica Neue"/>
              </a:rPr>
              <a:t>with</a:t>
            </a:r>
            <a:r>
              <a:rPr lang="fr-FR" sz="1800" dirty="0">
                <a:ea typeface="Helvetica Neue"/>
                <a:cs typeface="Helvetica Neue"/>
                <a:sym typeface="Helvetica Neue"/>
              </a:rPr>
              <a:t> </a:t>
            </a:r>
            <a:r>
              <a:rPr lang="fr-FR" sz="1800" dirty="0" err="1">
                <a:ea typeface="Helvetica Neue"/>
                <a:cs typeface="Helvetica Neue"/>
                <a:sym typeface="Helvetica Neue"/>
              </a:rPr>
              <a:t>balls</a:t>
            </a:r>
            <a:r>
              <a:rPr lang="fr-FR" sz="1800" dirty="0">
                <a:ea typeface="Helvetica Neue"/>
                <a:cs typeface="Helvetica Neue"/>
                <a:sym typeface="Helvetica Neue"/>
              </a:rPr>
              <a:t>,…)</a:t>
            </a:r>
            <a:endParaRPr sz="1800" dirty="0"/>
          </a:p>
          <a:p>
            <a:pPr marL="685800" lvl="1" indent="-228600" algn="l" rtl="0">
              <a:lnSpc>
                <a:spcPct val="100000"/>
              </a:lnSpc>
              <a:spcBef>
                <a:spcPts val="1800"/>
              </a:spcBef>
              <a:spcAft>
                <a:spcPts val="0"/>
              </a:spcAft>
              <a:buClr>
                <a:schemeClr val="dk1"/>
              </a:buClr>
              <a:buSzPts val="1800"/>
              <a:buFont typeface="Noto Sans Symbols"/>
              <a:buChar char="▪"/>
            </a:pPr>
            <a:r>
              <a:rPr lang="fr-FR" sz="1800" dirty="0">
                <a:ea typeface="Helvetica Neue"/>
                <a:cs typeface="Helvetica Neue"/>
                <a:sym typeface="Helvetica Neue"/>
              </a:rPr>
              <a:t>2) </a:t>
            </a:r>
            <a:r>
              <a:rPr lang="fr-FR" sz="1800" dirty="0">
                <a:solidFill>
                  <a:srgbClr val="FF0000"/>
                </a:solidFill>
                <a:ea typeface="Helvetica Neue"/>
                <a:cs typeface="Helvetica Neue"/>
                <a:sym typeface="Helvetica Neue"/>
              </a:rPr>
              <a:t>To </a:t>
            </a:r>
            <a:r>
              <a:rPr lang="fr-FR" sz="1800" dirty="0" err="1">
                <a:solidFill>
                  <a:srgbClr val="FF0000"/>
                </a:solidFill>
                <a:ea typeface="Helvetica Neue"/>
                <a:cs typeface="Helvetica Neue"/>
                <a:sym typeface="Helvetica Neue"/>
              </a:rPr>
              <a:t>make</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memorizable</a:t>
            </a:r>
            <a:r>
              <a:rPr lang="fr-FR" sz="1800" dirty="0">
                <a:solidFill>
                  <a:srgbClr val="FF0000"/>
                </a:solidFill>
                <a:ea typeface="Helvetica Neue"/>
                <a:cs typeface="Helvetica Neue"/>
                <a:sym typeface="Helvetica Neue"/>
              </a:rPr>
              <a:t> </a:t>
            </a:r>
            <a:r>
              <a:rPr lang="fr-FR" sz="1800" dirty="0">
                <a:ea typeface="Helvetica Neue"/>
                <a:cs typeface="Helvetica Neue"/>
                <a:sym typeface="Helvetica Neue"/>
              </a:rPr>
              <a:t>(</a:t>
            </a:r>
            <a:r>
              <a:rPr lang="fr-FR" sz="1800" dirty="0" err="1">
                <a:ea typeface="Helvetica Neue"/>
                <a:cs typeface="Helvetica Neue"/>
                <a:sym typeface="Helvetica Neue"/>
              </a:rPr>
              <a:t>simplifying</a:t>
            </a:r>
            <a:r>
              <a:rPr lang="fr-FR" sz="1800" dirty="0">
                <a:ea typeface="Helvetica Neue"/>
                <a:cs typeface="Helvetica Neue"/>
                <a:sym typeface="Helvetica Neue"/>
              </a:rPr>
              <a:t> </a:t>
            </a:r>
            <a:r>
              <a:rPr lang="fr-FR" sz="1800" dirty="0" err="1">
                <a:ea typeface="Helvetica Neue"/>
                <a:cs typeface="Helvetica Neue"/>
                <a:sym typeface="Helvetica Neue"/>
              </a:rPr>
              <a:t>pedagogical</a:t>
            </a:r>
            <a:r>
              <a:rPr lang="fr-FR" sz="1800" dirty="0">
                <a:ea typeface="Helvetica Neue"/>
                <a:cs typeface="Helvetica Neue"/>
                <a:sym typeface="Helvetica Neue"/>
              </a:rPr>
              <a:t> </a:t>
            </a:r>
            <a:r>
              <a:rPr lang="fr-FR" sz="1800" dirty="0" err="1">
                <a:ea typeface="Helvetica Neue"/>
                <a:cs typeface="Helvetica Neue"/>
                <a:sym typeface="Helvetica Neue"/>
              </a:rPr>
              <a:t>diagrams</a:t>
            </a:r>
            <a:r>
              <a:rPr lang="fr-FR" sz="1800" dirty="0">
                <a:ea typeface="Helvetica Neue"/>
                <a:cs typeface="Helvetica Neue"/>
                <a:sym typeface="Helvetica Neue"/>
              </a:rPr>
              <a:t>,…)</a:t>
            </a:r>
            <a:endParaRPr sz="1800" dirty="0"/>
          </a:p>
          <a:p>
            <a:pPr marL="685800" lvl="1" indent="-228600" algn="l" rtl="0">
              <a:lnSpc>
                <a:spcPct val="100000"/>
              </a:lnSpc>
              <a:spcBef>
                <a:spcPts val="1800"/>
              </a:spcBef>
              <a:spcAft>
                <a:spcPts val="0"/>
              </a:spcAft>
              <a:buClr>
                <a:schemeClr val="dk1"/>
              </a:buClr>
              <a:buSzPts val="1800"/>
              <a:buFont typeface="Noto Sans Symbols"/>
              <a:buChar char="▪"/>
            </a:pPr>
            <a:r>
              <a:rPr lang="fr-FR" sz="1800" dirty="0">
                <a:ea typeface="Helvetica Neue"/>
                <a:cs typeface="Helvetica Neue"/>
                <a:sym typeface="Helvetica Neue"/>
              </a:rPr>
              <a:t>3) </a:t>
            </a:r>
            <a:r>
              <a:rPr lang="fr-FR" sz="1800" dirty="0">
                <a:solidFill>
                  <a:srgbClr val="FF0000"/>
                </a:solidFill>
                <a:ea typeface="Helvetica Neue"/>
                <a:cs typeface="Helvetica Neue"/>
                <a:sym typeface="Helvetica Neue"/>
              </a:rPr>
              <a:t>To </a:t>
            </a:r>
            <a:r>
              <a:rPr lang="fr-FR" sz="1800" dirty="0" err="1">
                <a:solidFill>
                  <a:srgbClr val="FF0000"/>
                </a:solidFill>
                <a:ea typeface="Helvetica Neue"/>
                <a:cs typeface="Helvetica Neue"/>
                <a:sym typeface="Helvetica Neue"/>
              </a:rPr>
              <a:t>facilitate</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experiments</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through</a:t>
            </a:r>
            <a:r>
              <a:rPr lang="fr-FR" sz="1800" dirty="0">
                <a:solidFill>
                  <a:srgbClr val="FF0000"/>
                </a:solidFill>
                <a:ea typeface="Helvetica Neue"/>
                <a:cs typeface="Helvetica Neue"/>
                <a:sym typeface="Helvetica Neue"/>
              </a:rPr>
              <a:t> indirect </a:t>
            </a:r>
            <a:r>
              <a:rPr lang="fr-FR" sz="1800" dirty="0" err="1">
                <a:solidFill>
                  <a:srgbClr val="FF0000"/>
                </a:solidFill>
                <a:ea typeface="Helvetica Neue"/>
                <a:cs typeface="Helvetica Neue"/>
                <a:sym typeface="Helvetica Neue"/>
              </a:rPr>
              <a:t>experiments</a:t>
            </a:r>
            <a:r>
              <a:rPr lang="fr-FR" sz="1800" dirty="0">
                <a:solidFill>
                  <a:srgbClr val="FF0000"/>
                </a:solidFill>
                <a:ea typeface="Helvetica Neue"/>
                <a:cs typeface="Helvetica Neue"/>
                <a:sym typeface="Helvetica Neue"/>
              </a:rPr>
              <a:t> on </a:t>
            </a:r>
            <a:r>
              <a:rPr lang="fr-FR" sz="1800" b="1" dirty="0" err="1">
                <a:solidFill>
                  <a:srgbClr val="FF0000"/>
                </a:solidFill>
                <a:ea typeface="Helvetica Neue"/>
                <a:cs typeface="Helvetica Neue"/>
                <a:sym typeface="Helvetica Neue"/>
              </a:rPr>
              <a:t>experimental</a:t>
            </a:r>
            <a:r>
              <a:rPr lang="fr-FR" sz="1800" b="1" dirty="0">
                <a:solidFill>
                  <a:srgbClr val="FF0000"/>
                </a:solidFill>
                <a:ea typeface="Helvetica Neue"/>
                <a:cs typeface="Helvetica Neue"/>
                <a:sym typeface="Helvetica Neue"/>
              </a:rPr>
              <a:t> </a:t>
            </a:r>
            <a:r>
              <a:rPr lang="fr-FR" sz="1800" b="1" dirty="0" err="1">
                <a:solidFill>
                  <a:srgbClr val="FF0000"/>
                </a:solidFill>
                <a:ea typeface="Helvetica Neue"/>
                <a:cs typeface="Helvetica Neue"/>
                <a:sym typeface="Helvetica Neue"/>
              </a:rPr>
              <a:t>models</a:t>
            </a:r>
            <a:r>
              <a:rPr lang="fr-FR" sz="1800" dirty="0">
                <a:ea typeface="Helvetica Neue"/>
                <a:cs typeface="Helvetica Neue"/>
                <a:sym typeface="Helvetica Neue"/>
              </a:rPr>
              <a:t>:  </a:t>
            </a:r>
            <a:r>
              <a:rPr lang="fr-FR" sz="1800" dirty="0" err="1">
                <a:ea typeface="Helvetica Neue"/>
                <a:cs typeface="Helvetica Neue"/>
                <a:sym typeface="Helvetica Neue"/>
              </a:rPr>
              <a:t>experiment</a:t>
            </a:r>
            <a:r>
              <a:rPr lang="fr-FR" sz="1800" dirty="0">
                <a:ea typeface="Helvetica Neue"/>
                <a:cs typeface="Helvetica Neue"/>
                <a:sym typeface="Helvetica Neue"/>
              </a:rPr>
              <a:t> on real or </a:t>
            </a:r>
            <a:r>
              <a:rPr lang="fr-FR" sz="1800" dirty="0" err="1">
                <a:ea typeface="Helvetica Neue"/>
                <a:cs typeface="Helvetica Neue"/>
                <a:sym typeface="Helvetica Neue"/>
              </a:rPr>
              <a:t>imaginary</a:t>
            </a:r>
            <a:r>
              <a:rPr lang="fr-FR" sz="1800" dirty="0">
                <a:ea typeface="Helvetica Neue"/>
                <a:cs typeface="Helvetica Neue"/>
                <a:sym typeface="Helvetica Neue"/>
              </a:rPr>
              <a:t> (</a:t>
            </a:r>
            <a:r>
              <a:rPr lang="fr-FR" sz="1800" dirty="0" err="1">
                <a:ea typeface="Helvetica Neue"/>
                <a:cs typeface="Helvetica Neue"/>
                <a:sym typeface="Helvetica Neue"/>
              </a:rPr>
              <a:t>thought</a:t>
            </a:r>
            <a:r>
              <a:rPr lang="fr-FR" sz="1800" dirty="0">
                <a:ea typeface="Helvetica Neue"/>
                <a:cs typeface="Helvetica Neue"/>
                <a:sym typeface="Helvetica Neue"/>
              </a:rPr>
              <a:t> </a:t>
            </a:r>
            <a:r>
              <a:rPr lang="fr-FR" sz="1800" dirty="0" err="1">
                <a:ea typeface="Helvetica Neue"/>
                <a:cs typeface="Helvetica Neue"/>
                <a:sym typeface="Helvetica Neue"/>
              </a:rPr>
              <a:t>experiments</a:t>
            </a:r>
            <a:r>
              <a:rPr lang="fr-FR" sz="1800" dirty="0">
                <a:ea typeface="Helvetica Neue"/>
                <a:cs typeface="Helvetica Neue"/>
                <a:sym typeface="Helvetica Neue"/>
              </a:rPr>
              <a:t>) </a:t>
            </a:r>
            <a:r>
              <a:rPr lang="fr-FR" sz="1800" dirty="0" err="1">
                <a:ea typeface="Helvetica Neue"/>
                <a:cs typeface="Helvetica Neue"/>
                <a:sym typeface="Helvetica Neue"/>
              </a:rPr>
              <a:t>objects</a:t>
            </a:r>
            <a:r>
              <a:rPr lang="fr-FR" sz="1800" dirty="0">
                <a:ea typeface="Helvetica Neue"/>
                <a:cs typeface="Helvetica Neue"/>
                <a:sym typeface="Helvetica Neue"/>
              </a:rPr>
              <a:t> or on </a:t>
            </a:r>
            <a:r>
              <a:rPr lang="fr-FR" sz="1800" dirty="0" err="1">
                <a:ea typeface="Helvetica Neue"/>
                <a:cs typeface="Helvetica Neue"/>
                <a:sym typeface="Helvetica Neue"/>
              </a:rPr>
              <a:t>experimental</a:t>
            </a:r>
            <a:r>
              <a:rPr lang="fr-FR" sz="1800" dirty="0">
                <a:ea typeface="Helvetica Neue"/>
                <a:cs typeface="Helvetica Neue"/>
                <a:sym typeface="Helvetica Neue"/>
              </a:rPr>
              <a:t> living </a:t>
            </a:r>
            <a:r>
              <a:rPr lang="fr-FR" sz="1800" dirty="0" err="1">
                <a:ea typeface="Helvetica Neue"/>
                <a:cs typeface="Helvetica Neue"/>
                <a:sym typeface="Helvetica Neue"/>
              </a:rPr>
              <a:t>models</a:t>
            </a:r>
            <a:r>
              <a:rPr lang="fr-FR" sz="1800" dirty="0">
                <a:ea typeface="Helvetica Neue"/>
                <a:cs typeface="Helvetica Neue"/>
                <a:sym typeface="Helvetica Neue"/>
              </a:rPr>
              <a:t> (Arabidopsis, E. coli, </a:t>
            </a:r>
            <a:r>
              <a:rPr lang="fr-FR" sz="1800" dirty="0" err="1">
                <a:ea typeface="Helvetica Neue"/>
                <a:cs typeface="Helvetica Neue"/>
                <a:sym typeface="Helvetica Neue"/>
              </a:rPr>
              <a:t>drosophila</a:t>
            </a:r>
            <a:r>
              <a:rPr lang="fr-FR" sz="1800" dirty="0">
                <a:ea typeface="Helvetica Neue"/>
                <a:cs typeface="Helvetica Neue"/>
                <a:sym typeface="Helvetica Neue"/>
              </a:rPr>
              <a:t>, </a:t>
            </a:r>
            <a:r>
              <a:rPr lang="fr-FR" sz="1800" dirty="0" err="1">
                <a:ea typeface="Helvetica Neue"/>
                <a:cs typeface="Helvetica Neue"/>
                <a:sym typeface="Helvetica Neue"/>
              </a:rPr>
              <a:t>pigs</a:t>
            </a:r>
            <a:r>
              <a:rPr lang="fr-FR" sz="1800" dirty="0">
                <a:ea typeface="Helvetica Neue"/>
                <a:cs typeface="Helvetica Neue"/>
                <a:sym typeface="Helvetica Neue"/>
              </a:rPr>
              <a:t>, </a:t>
            </a:r>
            <a:r>
              <a:rPr lang="fr-FR" sz="1800" dirty="0" err="1">
                <a:ea typeface="Helvetica Neue"/>
                <a:cs typeface="Helvetica Neue"/>
                <a:sym typeface="Helvetica Neue"/>
              </a:rPr>
              <a:t>mice</a:t>
            </a:r>
            <a:r>
              <a:rPr lang="fr-FR" sz="1800" dirty="0">
                <a:ea typeface="Helvetica Neue"/>
                <a:cs typeface="Helvetica Neue"/>
                <a:sym typeface="Helvetica Neue"/>
              </a:rPr>
              <a:t>, </a:t>
            </a:r>
            <a:r>
              <a:rPr lang="fr-FR" sz="1800" dirty="0" err="1">
                <a:ea typeface="Helvetica Neue"/>
                <a:cs typeface="Helvetica Neue"/>
                <a:sym typeface="Helvetica Neue"/>
              </a:rPr>
              <a:t>rabbits</a:t>
            </a:r>
            <a:r>
              <a:rPr lang="fr-FR" sz="1800" dirty="0">
                <a:ea typeface="Helvetica Neue"/>
                <a:cs typeface="Helvetica Neue"/>
                <a:sym typeface="Helvetica Neue"/>
              </a:rPr>
              <a:t>, </a:t>
            </a:r>
            <a:r>
              <a:rPr lang="fr-FR" sz="1800" dirty="0" err="1">
                <a:ea typeface="Helvetica Neue"/>
                <a:cs typeface="Helvetica Neue"/>
                <a:sym typeface="Helvetica Neue"/>
              </a:rPr>
              <a:t>monkeys</a:t>
            </a:r>
            <a:r>
              <a:rPr lang="fr-FR" sz="1800" dirty="0">
                <a:ea typeface="Helvetica Neue"/>
                <a:cs typeface="Helvetica Neue"/>
                <a:sym typeface="Helvetica Neue"/>
              </a:rPr>
              <a:t>…)</a:t>
            </a:r>
            <a:endParaRPr sz="1800" dirty="0"/>
          </a:p>
          <a:p>
            <a:pPr marL="1600200" lvl="3" indent="-228600" algn="l" rtl="0">
              <a:lnSpc>
                <a:spcPct val="100000"/>
              </a:lnSpc>
              <a:spcBef>
                <a:spcPts val="1800"/>
              </a:spcBef>
              <a:spcAft>
                <a:spcPts val="0"/>
              </a:spcAft>
              <a:buClr>
                <a:schemeClr val="dk1"/>
              </a:buClr>
              <a:buSzPts val="1800"/>
              <a:buFont typeface="Courier New"/>
              <a:buChar char="o"/>
            </a:pPr>
            <a:r>
              <a:rPr lang="fr-FR" dirty="0">
                <a:ea typeface="Helvetica Neue"/>
                <a:cs typeface="Helvetica Neue"/>
                <a:sym typeface="Helvetica Neue"/>
              </a:rPr>
              <a:t>That are </a:t>
            </a:r>
            <a:r>
              <a:rPr lang="fr-FR" dirty="0" err="1">
                <a:ea typeface="Helvetica Neue"/>
                <a:cs typeface="Helvetica Neue"/>
                <a:sym typeface="Helvetica Neue"/>
              </a:rPr>
              <a:t>easily</a:t>
            </a:r>
            <a:r>
              <a:rPr lang="fr-FR" dirty="0">
                <a:ea typeface="Helvetica Neue"/>
                <a:cs typeface="Helvetica Neue"/>
                <a:sym typeface="Helvetica Neue"/>
              </a:rPr>
              <a:t> accessible for </a:t>
            </a:r>
            <a:r>
              <a:rPr lang="fr-FR" dirty="0" err="1">
                <a:ea typeface="Helvetica Neue"/>
                <a:cs typeface="Helvetica Neue"/>
                <a:sym typeface="Helvetica Neue"/>
              </a:rPr>
              <a:t>material</a:t>
            </a:r>
            <a:r>
              <a:rPr lang="fr-FR" dirty="0">
                <a:ea typeface="Helvetica Neue"/>
                <a:cs typeface="Helvetica Neue"/>
                <a:sym typeface="Helvetica Neue"/>
              </a:rPr>
              <a:t> (</a:t>
            </a:r>
            <a:r>
              <a:rPr lang="fr-FR" dirty="0" err="1">
                <a:ea typeface="Helvetica Neue"/>
                <a:cs typeface="Helvetica Neue"/>
                <a:sym typeface="Helvetica Neue"/>
              </a:rPr>
              <a:t>space</a:t>
            </a:r>
            <a:r>
              <a:rPr lang="fr-FR" dirty="0">
                <a:ea typeface="Helvetica Neue"/>
                <a:cs typeface="Helvetica Neue"/>
                <a:sym typeface="Helvetica Neue"/>
              </a:rPr>
              <a:t>, time, </a:t>
            </a:r>
            <a:r>
              <a:rPr lang="fr-FR" dirty="0" err="1">
                <a:ea typeface="Helvetica Neue"/>
                <a:cs typeface="Helvetica Neue"/>
                <a:sym typeface="Helvetica Neue"/>
              </a:rPr>
              <a:t>number</a:t>
            </a:r>
            <a:r>
              <a:rPr lang="fr-FR" dirty="0">
                <a:ea typeface="Helvetica Neue"/>
                <a:cs typeface="Helvetica Neue"/>
                <a:sym typeface="Helvetica Neue"/>
              </a:rPr>
              <a:t>, </a:t>
            </a:r>
            <a:r>
              <a:rPr lang="fr-FR" dirty="0" err="1">
                <a:ea typeface="Helvetica Neue"/>
                <a:cs typeface="Helvetica Neue"/>
                <a:sym typeface="Helvetica Neue"/>
              </a:rPr>
              <a:t>rapidity</a:t>
            </a:r>
            <a:r>
              <a:rPr lang="fr-FR" dirty="0">
                <a:ea typeface="Helvetica Neue"/>
                <a:cs typeface="Helvetica Neue"/>
                <a:sym typeface="Helvetica Neue"/>
              </a:rPr>
              <a:t>), </a:t>
            </a:r>
            <a:r>
              <a:rPr lang="fr-FR" dirty="0" err="1">
                <a:ea typeface="Helvetica Neue"/>
                <a:cs typeface="Helvetica Neue"/>
                <a:sym typeface="Helvetica Neue"/>
              </a:rPr>
              <a:t>financial</a:t>
            </a:r>
            <a:r>
              <a:rPr lang="fr-FR" dirty="0">
                <a:ea typeface="Helvetica Neue"/>
                <a:cs typeface="Helvetica Neue"/>
                <a:sym typeface="Helvetica Neue"/>
              </a:rPr>
              <a:t> (</a:t>
            </a:r>
            <a:r>
              <a:rPr lang="fr-FR" dirty="0" err="1">
                <a:ea typeface="Helvetica Neue"/>
                <a:cs typeface="Helvetica Neue"/>
                <a:sym typeface="Helvetica Neue"/>
              </a:rPr>
              <a:t>cost</a:t>
            </a:r>
            <a:r>
              <a:rPr lang="fr-FR" dirty="0">
                <a:ea typeface="Helvetica Neue"/>
                <a:cs typeface="Helvetica Neue"/>
                <a:sym typeface="Helvetica Neue"/>
              </a:rPr>
              <a:t>),  </a:t>
            </a:r>
            <a:r>
              <a:rPr lang="fr-FR" dirty="0" err="1">
                <a:ea typeface="Helvetica Neue"/>
                <a:cs typeface="Helvetica Neue"/>
                <a:sym typeface="Helvetica Neue"/>
              </a:rPr>
              <a:t>technical</a:t>
            </a:r>
            <a:r>
              <a:rPr lang="fr-FR" dirty="0">
                <a:ea typeface="Helvetica Neue"/>
                <a:cs typeface="Helvetica Neue"/>
                <a:sym typeface="Helvetica Neue"/>
              </a:rPr>
              <a:t> (</a:t>
            </a:r>
            <a:r>
              <a:rPr lang="fr-FR" dirty="0" err="1">
                <a:ea typeface="Helvetica Neue"/>
                <a:cs typeface="Helvetica Neue"/>
                <a:sym typeface="Helvetica Neue"/>
              </a:rPr>
              <a:t>availability</a:t>
            </a:r>
            <a:r>
              <a:rPr lang="fr-FR" dirty="0">
                <a:ea typeface="Helvetica Neue"/>
                <a:cs typeface="Helvetica Neue"/>
                <a:sym typeface="Helvetica Neue"/>
              </a:rPr>
              <a:t> in a </a:t>
            </a:r>
            <a:r>
              <a:rPr lang="fr-FR" dirty="0" err="1">
                <a:ea typeface="Helvetica Neue"/>
                <a:cs typeface="Helvetica Neue"/>
                <a:sym typeface="Helvetica Neue"/>
              </a:rPr>
              <a:t>given</a:t>
            </a:r>
            <a:r>
              <a:rPr lang="fr-FR" dirty="0">
                <a:ea typeface="Helvetica Neue"/>
                <a:cs typeface="Helvetica Neue"/>
                <a:sym typeface="Helvetica Neue"/>
              </a:rPr>
              <a:t> </a:t>
            </a:r>
            <a:r>
              <a:rPr lang="fr-FR" dirty="0" err="1">
                <a:ea typeface="Helvetica Neue"/>
                <a:cs typeface="Helvetica Neue"/>
                <a:sym typeface="Helvetica Neue"/>
              </a:rPr>
              <a:t>context</a:t>
            </a:r>
            <a:r>
              <a:rPr lang="fr-FR" dirty="0">
                <a:ea typeface="Helvetica Neue"/>
                <a:cs typeface="Helvetica Neue"/>
                <a:sym typeface="Helvetica Neue"/>
              </a:rPr>
              <a:t>), </a:t>
            </a:r>
            <a:r>
              <a:rPr lang="fr-FR" dirty="0" err="1">
                <a:ea typeface="Helvetica Neue"/>
                <a:cs typeface="Helvetica Neue"/>
                <a:sym typeface="Helvetica Neue"/>
              </a:rPr>
              <a:t>ethical</a:t>
            </a:r>
            <a:r>
              <a:rPr lang="fr-FR" dirty="0">
                <a:ea typeface="Helvetica Neue"/>
                <a:cs typeface="Helvetica Neue"/>
                <a:sym typeface="Helvetica Neue"/>
              </a:rPr>
              <a:t> or </a:t>
            </a:r>
            <a:r>
              <a:rPr lang="fr-FR" dirty="0" err="1">
                <a:ea typeface="Helvetica Neue"/>
                <a:cs typeface="Helvetica Neue"/>
                <a:sym typeface="Helvetica Neue"/>
              </a:rPr>
              <a:t>deontological</a:t>
            </a:r>
            <a:r>
              <a:rPr lang="fr-FR" dirty="0">
                <a:ea typeface="Helvetica Neue"/>
                <a:cs typeface="Helvetica Neue"/>
                <a:sym typeface="Helvetica Neue"/>
              </a:rPr>
              <a:t> </a:t>
            </a:r>
            <a:r>
              <a:rPr lang="fr-FR" dirty="0" err="1">
                <a:ea typeface="Helvetica Neue"/>
                <a:cs typeface="Helvetica Neue"/>
                <a:sym typeface="Helvetica Neue"/>
              </a:rPr>
              <a:t>reasons</a:t>
            </a:r>
            <a:endParaRPr dirty="0"/>
          </a:p>
          <a:p>
            <a:pPr marL="1600200" lvl="3" indent="-228600" algn="l" rtl="0">
              <a:lnSpc>
                <a:spcPct val="100000"/>
              </a:lnSpc>
              <a:spcBef>
                <a:spcPts val="1800"/>
              </a:spcBef>
              <a:spcAft>
                <a:spcPts val="0"/>
              </a:spcAft>
              <a:buClr>
                <a:srgbClr val="FF0000"/>
              </a:buClr>
              <a:buSzPts val="1800"/>
              <a:buFont typeface="Courier New"/>
              <a:buChar char="o"/>
            </a:pPr>
            <a:r>
              <a:rPr lang="fr-FR" dirty="0">
                <a:solidFill>
                  <a:srgbClr val="FF0000"/>
                </a:solidFill>
                <a:ea typeface="Helvetica Neue"/>
                <a:cs typeface="Helvetica Neue"/>
                <a:sym typeface="Helvetica Neue"/>
              </a:rPr>
              <a:t>Pb of model </a:t>
            </a:r>
            <a:r>
              <a:rPr lang="fr-FR" dirty="0" err="1">
                <a:solidFill>
                  <a:srgbClr val="FF0000"/>
                </a:solidFill>
                <a:ea typeface="Helvetica Neue"/>
                <a:cs typeface="Helvetica Neue"/>
                <a:sym typeface="Helvetica Neue"/>
              </a:rPr>
              <a:t>validity</a:t>
            </a:r>
            <a:r>
              <a:rPr lang="fr-FR" dirty="0">
                <a:ea typeface="Helvetica Neue"/>
                <a:cs typeface="Helvetica Neue"/>
                <a:sym typeface="Helvetica Neue"/>
              </a:rPr>
              <a:t>: </a:t>
            </a:r>
            <a:r>
              <a:rPr lang="fr-FR" dirty="0" err="1">
                <a:ea typeface="Helvetica Neue"/>
                <a:cs typeface="Helvetica Neue"/>
                <a:sym typeface="Helvetica Neue"/>
              </a:rPr>
              <a:t>specificity</a:t>
            </a:r>
            <a:r>
              <a:rPr lang="fr-FR" dirty="0">
                <a:ea typeface="Helvetica Neue"/>
                <a:cs typeface="Helvetica Neue"/>
                <a:sym typeface="Helvetica Neue"/>
              </a:rPr>
              <a:t>; face </a:t>
            </a:r>
            <a:r>
              <a:rPr lang="fr-FR" dirty="0" err="1">
                <a:ea typeface="Helvetica Neue"/>
                <a:cs typeface="Helvetica Neue"/>
                <a:sym typeface="Helvetica Neue"/>
              </a:rPr>
              <a:t>validity</a:t>
            </a:r>
            <a:r>
              <a:rPr lang="fr-FR" dirty="0">
                <a:ea typeface="Helvetica Neue"/>
                <a:cs typeface="Helvetica Neue"/>
                <a:sym typeface="Helvetica Neue"/>
              </a:rPr>
              <a:t> (</a:t>
            </a:r>
            <a:r>
              <a:rPr lang="fr-FR" dirty="0" err="1">
                <a:ea typeface="Helvetica Neue"/>
                <a:cs typeface="Helvetica Neue"/>
                <a:sym typeface="Helvetica Neue"/>
              </a:rPr>
              <a:t>same</a:t>
            </a:r>
            <a:r>
              <a:rPr lang="fr-FR" dirty="0">
                <a:ea typeface="Helvetica Neue"/>
                <a:cs typeface="Helvetica Neue"/>
                <a:sym typeface="Helvetica Neue"/>
              </a:rPr>
              <a:t> </a:t>
            </a:r>
            <a:r>
              <a:rPr lang="fr-FR" dirty="0" err="1">
                <a:ea typeface="Helvetica Neue"/>
                <a:cs typeface="Helvetica Neue"/>
                <a:sym typeface="Helvetica Neue"/>
              </a:rPr>
              <a:t>pheno</a:t>
            </a:r>
            <a:r>
              <a:rPr lang="fr-FR" dirty="0">
                <a:ea typeface="Helvetica Neue"/>
                <a:cs typeface="Helvetica Neue"/>
                <a:sym typeface="Helvetica Neue"/>
              </a:rPr>
              <a:t>, </a:t>
            </a:r>
            <a:r>
              <a:rPr lang="fr-FR" dirty="0" err="1">
                <a:ea typeface="Helvetica Neue"/>
                <a:cs typeface="Helvetica Neue"/>
                <a:sym typeface="Helvetica Neue"/>
              </a:rPr>
              <a:t>symptoms</a:t>
            </a:r>
            <a:r>
              <a:rPr lang="fr-FR" dirty="0">
                <a:ea typeface="Helvetica Neue"/>
                <a:cs typeface="Helvetica Neue"/>
                <a:sym typeface="Helvetica Neue"/>
              </a:rPr>
              <a:t>) ; </a:t>
            </a:r>
            <a:r>
              <a:rPr lang="fr-FR" dirty="0" err="1">
                <a:ea typeface="Helvetica Neue"/>
                <a:cs typeface="Helvetica Neue"/>
                <a:sym typeface="Helvetica Neue"/>
              </a:rPr>
              <a:t>construct</a:t>
            </a:r>
            <a:r>
              <a:rPr lang="fr-FR" dirty="0">
                <a:ea typeface="Helvetica Neue"/>
                <a:cs typeface="Helvetica Neue"/>
                <a:sym typeface="Helvetica Neue"/>
              </a:rPr>
              <a:t> </a:t>
            </a:r>
            <a:r>
              <a:rPr lang="fr-FR" dirty="0" err="1">
                <a:ea typeface="Helvetica Neue"/>
                <a:cs typeface="Helvetica Neue"/>
                <a:sym typeface="Helvetica Neue"/>
              </a:rPr>
              <a:t>validity</a:t>
            </a:r>
            <a:r>
              <a:rPr lang="fr-FR" dirty="0">
                <a:ea typeface="Helvetica Neue"/>
                <a:cs typeface="Helvetica Neue"/>
                <a:sym typeface="Helvetica Neue"/>
              </a:rPr>
              <a:t> (</a:t>
            </a:r>
            <a:r>
              <a:rPr lang="fr-FR" dirty="0" err="1">
                <a:ea typeface="Helvetica Neue"/>
                <a:cs typeface="Helvetica Neue"/>
                <a:sym typeface="Helvetica Neue"/>
              </a:rPr>
              <a:t>homology</a:t>
            </a:r>
            <a:r>
              <a:rPr lang="fr-FR" dirty="0">
                <a:ea typeface="Helvetica Neue"/>
                <a:cs typeface="Helvetica Neue"/>
                <a:sym typeface="Helvetica Neue"/>
              </a:rPr>
              <a:t>, </a:t>
            </a:r>
            <a:r>
              <a:rPr lang="fr-FR" dirty="0" err="1">
                <a:ea typeface="Helvetica Neue"/>
                <a:cs typeface="Helvetica Neue"/>
                <a:sym typeface="Helvetica Neue"/>
              </a:rPr>
              <a:t>same</a:t>
            </a:r>
            <a:r>
              <a:rPr lang="fr-FR" dirty="0">
                <a:ea typeface="Helvetica Neue"/>
                <a:cs typeface="Helvetica Neue"/>
                <a:sym typeface="Helvetica Neue"/>
              </a:rPr>
              <a:t> cause for </a:t>
            </a:r>
            <a:r>
              <a:rPr lang="fr-FR" dirty="0" err="1">
                <a:ea typeface="Helvetica Neue"/>
                <a:cs typeface="Helvetica Neue"/>
                <a:sym typeface="Helvetica Neue"/>
              </a:rPr>
              <a:t>sickness</a:t>
            </a:r>
            <a:r>
              <a:rPr lang="fr-FR" dirty="0">
                <a:ea typeface="Helvetica Neue"/>
                <a:cs typeface="Helvetica Neue"/>
                <a:sym typeface="Helvetica Neue"/>
              </a:rPr>
              <a:t>: e.g. virus inoculation. Source: </a:t>
            </a:r>
            <a:r>
              <a:rPr lang="fr-FR" dirty="0" err="1">
                <a:ea typeface="Helvetica Neue"/>
                <a:cs typeface="Helvetica Neue"/>
                <a:sym typeface="Helvetica Neue"/>
              </a:rPr>
              <a:t>Depaulis</a:t>
            </a:r>
            <a:r>
              <a:rPr lang="fr-FR" dirty="0">
                <a:ea typeface="Helvetica Neue"/>
                <a:cs typeface="Helvetica Neue"/>
                <a:sym typeface="Helvetica Neue"/>
              </a:rPr>
              <a:t>, INSERM, 2012) </a:t>
            </a:r>
            <a:endParaRPr dirty="0"/>
          </a:p>
          <a:p>
            <a:pPr marL="685800" lvl="1" indent="-228600" algn="l" rtl="0">
              <a:lnSpc>
                <a:spcPct val="100000"/>
              </a:lnSpc>
              <a:spcBef>
                <a:spcPts val="1800"/>
              </a:spcBef>
              <a:spcAft>
                <a:spcPts val="0"/>
              </a:spcAft>
              <a:buClr>
                <a:schemeClr val="dk1"/>
              </a:buClr>
              <a:buSzPts val="1800"/>
              <a:buFont typeface="Noto Sans Symbols"/>
              <a:buChar char="▪"/>
            </a:pPr>
            <a:r>
              <a:rPr lang="fr-FR" sz="1800" dirty="0">
                <a:ea typeface="Helvetica Neue"/>
                <a:cs typeface="Helvetica Neue"/>
                <a:sym typeface="Helvetica Neue"/>
              </a:rPr>
              <a:t>4) </a:t>
            </a:r>
            <a:r>
              <a:rPr lang="fr-FR" sz="1800" dirty="0">
                <a:solidFill>
                  <a:srgbClr val="FF0000"/>
                </a:solidFill>
                <a:ea typeface="Helvetica Neue"/>
                <a:cs typeface="Helvetica Neue"/>
                <a:sym typeface="Helvetica Neue"/>
              </a:rPr>
              <a:t>To </a:t>
            </a:r>
            <a:r>
              <a:rPr lang="fr-FR" sz="1800" dirty="0" err="1">
                <a:solidFill>
                  <a:srgbClr val="FF0000"/>
                </a:solidFill>
                <a:ea typeface="Helvetica Neue"/>
                <a:cs typeface="Helvetica Neue"/>
                <a:sym typeface="Helvetica Neue"/>
              </a:rPr>
              <a:t>facilitate</a:t>
            </a:r>
            <a:r>
              <a:rPr lang="fr-FR" sz="1800" dirty="0">
                <a:solidFill>
                  <a:srgbClr val="FF0000"/>
                </a:solidFill>
                <a:ea typeface="Helvetica Neue"/>
                <a:cs typeface="Helvetica Neue"/>
                <a:sym typeface="Helvetica Neue"/>
              </a:rPr>
              <a:t> the </a:t>
            </a:r>
            <a:r>
              <a:rPr lang="fr-FR" sz="1800" dirty="0" err="1">
                <a:solidFill>
                  <a:srgbClr val="FF0000"/>
                </a:solidFill>
                <a:ea typeface="Helvetica Neue"/>
                <a:cs typeface="Helvetica Neue"/>
                <a:sym typeface="Helvetica Neue"/>
              </a:rPr>
              <a:t>presentation</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through</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its</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abbreviation</a:t>
            </a:r>
            <a:r>
              <a:rPr lang="fr-FR" sz="1800" dirty="0">
                <a:solidFill>
                  <a:srgbClr val="FF0000"/>
                </a:solidFill>
                <a:ea typeface="Helvetica Neue"/>
                <a:cs typeface="Helvetica Neue"/>
                <a:sym typeface="Helvetica Neue"/>
              </a:rPr>
              <a:t>, of the data and </a:t>
            </a:r>
            <a:r>
              <a:rPr lang="fr-FR" sz="1800" dirty="0" err="1">
                <a:solidFill>
                  <a:srgbClr val="FF0000"/>
                </a:solidFill>
                <a:ea typeface="Helvetica Neue"/>
                <a:cs typeface="Helvetica Neue"/>
                <a:sym typeface="Helvetica Neue"/>
              </a:rPr>
              <a:t>controlled</a:t>
            </a:r>
            <a:r>
              <a:rPr lang="fr-FR" sz="1800" dirty="0">
                <a:solidFill>
                  <a:srgbClr val="FF0000"/>
                </a:solidFill>
                <a:ea typeface="Helvetica Neue"/>
                <a:cs typeface="Helvetica Neue"/>
                <a:sym typeface="Helvetica Neue"/>
              </a:rPr>
              <a:t> variables of an </a:t>
            </a:r>
            <a:r>
              <a:rPr lang="fr-FR" sz="1800" dirty="0" err="1">
                <a:solidFill>
                  <a:srgbClr val="FF0000"/>
                </a:solidFill>
                <a:ea typeface="Helvetica Neue"/>
                <a:cs typeface="Helvetica Neue"/>
                <a:sym typeface="Helvetica Neue"/>
              </a:rPr>
              <a:t>experiment</a:t>
            </a:r>
            <a:r>
              <a:rPr lang="fr-FR" sz="1800" dirty="0">
                <a:solidFill>
                  <a:srgbClr val="FF0000"/>
                </a:solidFill>
                <a:ea typeface="Helvetica Neue"/>
                <a:cs typeface="Helvetica Neue"/>
                <a:sym typeface="Helvetica Neue"/>
              </a:rPr>
              <a:t> </a:t>
            </a:r>
            <a:r>
              <a:rPr lang="fr-FR" sz="1800" dirty="0">
                <a:ea typeface="Helvetica Neue"/>
                <a:cs typeface="Helvetica Neue"/>
                <a:sym typeface="Helvetica Neue"/>
              </a:rPr>
              <a:t>(not the </a:t>
            </a:r>
            <a:r>
              <a:rPr lang="fr-FR" sz="1800" dirty="0" err="1">
                <a:ea typeface="Helvetica Neue"/>
                <a:cs typeface="Helvetica Neue"/>
                <a:sym typeface="Helvetica Neue"/>
              </a:rPr>
              <a:t>representation</a:t>
            </a:r>
            <a:r>
              <a:rPr lang="fr-FR" sz="1800" dirty="0">
                <a:ea typeface="Helvetica Neue"/>
                <a:cs typeface="Helvetica Neue"/>
                <a:sym typeface="Helvetica Neue"/>
              </a:rPr>
              <a:t> of the </a:t>
            </a:r>
            <a:r>
              <a:rPr lang="fr-FR" sz="1800" dirty="0" err="1">
                <a:ea typeface="Helvetica Neue"/>
                <a:cs typeface="Helvetica Neue"/>
                <a:sym typeface="Helvetica Neue"/>
              </a:rPr>
              <a:t>experimented</a:t>
            </a:r>
            <a:r>
              <a:rPr lang="fr-FR" sz="1800" dirty="0">
                <a:ea typeface="Helvetica Neue"/>
                <a:cs typeface="Helvetica Neue"/>
                <a:sym typeface="Helvetica Neue"/>
              </a:rPr>
              <a:t> </a:t>
            </a:r>
            <a:r>
              <a:rPr lang="fr-FR" sz="1800" dirty="0" err="1">
                <a:ea typeface="Helvetica Neue"/>
                <a:cs typeface="Helvetica Neue"/>
                <a:sym typeface="Helvetica Neue"/>
              </a:rPr>
              <a:t>object</a:t>
            </a:r>
            <a:r>
              <a:rPr lang="fr-FR" sz="1800" dirty="0">
                <a:ea typeface="Helvetica Neue"/>
                <a:cs typeface="Helvetica Neue"/>
                <a:sym typeface="Helvetica Neue"/>
              </a:rPr>
              <a:t>): </a:t>
            </a:r>
            <a:r>
              <a:rPr lang="fr-FR" sz="1800" i="1" dirty="0">
                <a:ea typeface="Helvetica Neue"/>
                <a:cs typeface="Helvetica Neue"/>
                <a:sym typeface="Helvetica Neue"/>
              </a:rPr>
              <a:t>e.g. </a:t>
            </a:r>
            <a:r>
              <a:rPr lang="fr-FR" sz="1800" dirty="0" err="1">
                <a:ea typeface="Helvetica Neue"/>
                <a:cs typeface="Helvetica Neue"/>
                <a:sym typeface="Helvetica Neue"/>
              </a:rPr>
              <a:t>through</a:t>
            </a:r>
            <a:r>
              <a:rPr lang="fr-FR" sz="1800" dirty="0">
                <a:ea typeface="Helvetica Neue"/>
                <a:cs typeface="Helvetica Neue"/>
                <a:sym typeface="Helvetica Neue"/>
              </a:rPr>
              <a:t> a </a:t>
            </a:r>
            <a:r>
              <a:rPr lang="fr-FR" sz="1800" dirty="0" err="1">
                <a:ea typeface="Helvetica Neue"/>
                <a:cs typeface="Helvetica Neue"/>
                <a:sym typeface="Helvetica Neue"/>
              </a:rPr>
              <a:t>statistical</a:t>
            </a:r>
            <a:r>
              <a:rPr lang="fr-FR" sz="1800" dirty="0">
                <a:ea typeface="Helvetica Neue"/>
                <a:cs typeface="Helvetica Neue"/>
                <a:sym typeface="Helvetica Neue"/>
              </a:rPr>
              <a:t> “model of data” (</a:t>
            </a:r>
            <a:r>
              <a:rPr lang="fr-FR" sz="1800" dirty="0" err="1">
                <a:ea typeface="Helvetica Neue"/>
                <a:cs typeface="Helvetica Neue"/>
                <a:sym typeface="Helvetica Neue"/>
              </a:rPr>
              <a:t>statistics</a:t>
            </a:r>
            <a:r>
              <a:rPr lang="fr-FR" sz="1800" dirty="0">
                <a:ea typeface="Helvetica Neue"/>
                <a:cs typeface="Helvetica Neue"/>
                <a:sym typeface="Helvetica Neue"/>
              </a:rPr>
              <a:t>, data </a:t>
            </a:r>
            <a:r>
              <a:rPr lang="fr-FR" sz="1800" dirty="0" err="1">
                <a:ea typeface="Helvetica Neue"/>
                <a:cs typeface="Helvetica Neue"/>
                <a:sym typeface="Helvetica Neue"/>
              </a:rPr>
              <a:t>analysis</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of </a:t>
            </a:r>
            <a:r>
              <a:rPr lang="fr-FR" sz="1800" dirty="0" err="1">
                <a:ea typeface="Helvetica Neue"/>
                <a:cs typeface="Helvetica Neue"/>
                <a:sym typeface="Helvetica Neue"/>
              </a:rPr>
              <a:t>analysis</a:t>
            </a:r>
            <a:r>
              <a:rPr lang="fr-FR" sz="1800" dirty="0">
                <a:ea typeface="Helvetica Neue"/>
                <a:cs typeface="Helvetica Neue"/>
                <a:sym typeface="Helvetica Neue"/>
              </a:rPr>
              <a:t>) (in France: J.P. </a:t>
            </a:r>
            <a:r>
              <a:rPr lang="fr-FR" sz="1800" dirty="0" err="1">
                <a:ea typeface="Helvetica Neue"/>
                <a:cs typeface="Helvetica Neue"/>
                <a:sym typeface="Helvetica Neue"/>
              </a:rPr>
              <a:t>Benzécri</a:t>
            </a:r>
            <a:r>
              <a:rPr lang="fr-FR" sz="1800" dirty="0">
                <a:ea typeface="Helvetica Neue"/>
                <a:cs typeface="Helvetica Neue"/>
                <a:sym typeface="Helvetica Neue"/>
              </a:rPr>
              <a:t>: </a:t>
            </a:r>
            <a:r>
              <a:rPr lang="fr-FR" sz="1800" dirty="0" err="1">
                <a:ea typeface="Helvetica Neue"/>
                <a:cs typeface="Helvetica Neue"/>
                <a:sym typeface="Helvetica Neue"/>
              </a:rPr>
              <a:t>strong</a:t>
            </a:r>
            <a:r>
              <a:rPr lang="fr-FR" sz="1800" dirty="0">
                <a:ea typeface="Helvetica Neue"/>
                <a:cs typeface="Helvetica Neue"/>
                <a:sym typeface="Helvetica Neue"/>
              </a:rPr>
              <a:t> </a:t>
            </a:r>
            <a:r>
              <a:rPr lang="fr-FR" sz="1800" dirty="0" err="1">
                <a:ea typeface="Helvetica Neue"/>
                <a:cs typeface="Helvetica Neue"/>
                <a:sym typeface="Helvetica Neue"/>
              </a:rPr>
              <a:t>inductivism</a:t>
            </a:r>
            <a:r>
              <a:rPr lang="fr-FR" sz="1800" dirty="0">
                <a:ea typeface="Helvetica Neue"/>
                <a:cs typeface="Helvetica Neue"/>
                <a:sym typeface="Helvetica Neue"/>
              </a:rPr>
              <a:t>). To </a:t>
            </a:r>
            <a:r>
              <a:rPr lang="fr-FR" sz="1800" dirty="0" err="1">
                <a:solidFill>
                  <a:srgbClr val="FF0000"/>
                </a:solidFill>
                <a:ea typeface="Helvetica Neue"/>
                <a:cs typeface="Helvetica Neue"/>
                <a:sym typeface="Helvetica Neue"/>
              </a:rPr>
              <a:t>summarize</a:t>
            </a:r>
            <a:r>
              <a:rPr lang="fr-FR" sz="1800" dirty="0">
                <a:solidFill>
                  <a:srgbClr val="FF0000"/>
                </a:solidFill>
                <a:ea typeface="Helvetica Neue"/>
                <a:cs typeface="Helvetica Neue"/>
                <a:sym typeface="Helvetica Neue"/>
              </a:rPr>
              <a:t> </a:t>
            </a:r>
            <a:r>
              <a:rPr lang="fr-FR" sz="1800" dirty="0">
                <a:ea typeface="Helvetica Neue"/>
                <a:cs typeface="Helvetica Neue"/>
                <a:sym typeface="Helvetica Neue"/>
              </a:rPr>
              <a:t>data : Principal Components </a:t>
            </a:r>
            <a:r>
              <a:rPr lang="fr-FR" sz="1800" dirty="0" err="1">
                <a:ea typeface="Helvetica Neue"/>
                <a:cs typeface="Helvetica Neue"/>
                <a:sym typeface="Helvetica Neue"/>
              </a:rPr>
              <a:t>Analysis</a:t>
            </a:r>
            <a:endParaRPr sz="1800" dirty="0"/>
          </a:p>
          <a:p>
            <a:pPr marL="685800" lvl="1" indent="-114300" algn="l" rtl="0">
              <a:lnSpc>
                <a:spcPct val="90000"/>
              </a:lnSpc>
              <a:spcBef>
                <a:spcPts val="1100"/>
              </a:spcBef>
              <a:spcAft>
                <a:spcPts val="0"/>
              </a:spcAft>
              <a:buClr>
                <a:schemeClr val="dk1"/>
              </a:buClr>
              <a:buSzPts val="1800"/>
              <a:buNone/>
            </a:pPr>
            <a:endParaRPr sz="1800" b="1" dirty="0">
              <a:ea typeface="Helvetica Neue"/>
              <a:cs typeface="Helvetica Neue"/>
              <a:sym typeface="Helvetica Neue"/>
            </a:endParaRPr>
          </a:p>
          <a:p>
            <a:pPr marL="228600" lvl="0" indent="-114300" algn="l" rtl="0">
              <a:lnSpc>
                <a:spcPct val="90000"/>
              </a:lnSpc>
              <a:spcBef>
                <a:spcPts val="1000"/>
              </a:spcBef>
              <a:spcAft>
                <a:spcPts val="0"/>
              </a:spcAft>
              <a:buClr>
                <a:schemeClr val="dk1"/>
              </a:buClr>
              <a:buSzPts val="1800"/>
              <a:buNone/>
            </a:pPr>
            <a:endParaRPr sz="1800" b="1" u="sng" dirty="0">
              <a:ea typeface="Helvetica Neue"/>
              <a:cs typeface="Helvetica Neue"/>
              <a:sym typeface="Helvetica Neue"/>
            </a:endParaRPr>
          </a:p>
          <a:p>
            <a:pPr marL="228600" lvl="0" indent="-114300" algn="l" rtl="0">
              <a:lnSpc>
                <a:spcPct val="90000"/>
              </a:lnSpc>
              <a:spcBef>
                <a:spcPts val="1000"/>
              </a:spcBef>
              <a:spcAft>
                <a:spcPts val="0"/>
              </a:spcAft>
              <a:buClr>
                <a:schemeClr val="dk1"/>
              </a:buClr>
              <a:buSzPts val="1800"/>
              <a:buNone/>
            </a:pPr>
            <a:endParaRPr sz="1800" dirty="0">
              <a:ea typeface="Helvetica Neue"/>
              <a:cs typeface="Helvetica Neue"/>
              <a:sym typeface="Helvetica Neue"/>
            </a:endParaRPr>
          </a:p>
        </p:txBody>
      </p:sp>
      <p:sp>
        <p:nvSpPr>
          <p:cNvPr id="231" name="Google Shape;231;p16"/>
          <p:cNvSpPr txBox="1">
            <a:spLocks noGrp="1"/>
          </p:cNvSpPr>
          <p:nvPr>
            <p:ph type="title"/>
          </p:nvPr>
        </p:nvSpPr>
        <p:spPr>
          <a:xfrm>
            <a:off x="10119154" y="35785"/>
            <a:ext cx="2027801"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FR" sz="1200" b="1" dirty="0"/>
              <a:t>Source : Varenne (2008, 2013)</a:t>
            </a:r>
            <a:endParaRPr dirty="0"/>
          </a:p>
        </p:txBody>
      </p:sp>
      <p:sp>
        <p:nvSpPr>
          <p:cNvPr id="232" name="Google Shape;232;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fr-FR" sz="1200">
                <a:solidFill>
                  <a:srgbClr val="898989"/>
                </a:solidFill>
                <a:latin typeface="Calibri"/>
                <a:ea typeface="Calibri"/>
                <a:cs typeface="Calibri"/>
                <a:sym typeface="Calibri"/>
              </a:rPr>
              <a:t>25</a:t>
            </a:fld>
            <a:endParaRPr sz="1200">
              <a:solidFill>
                <a:srgbClr val="898989"/>
              </a:solidFill>
              <a:latin typeface="Calibri"/>
              <a:ea typeface="Calibri"/>
              <a:cs typeface="Calibri"/>
              <a:sym typeface="Calibri"/>
            </a:endParaRPr>
          </a:p>
        </p:txBody>
      </p:sp>
      <p:sp>
        <p:nvSpPr>
          <p:cNvPr id="5" name="Rectangle : coins arrondis 4">
            <a:extLst>
              <a:ext uri="{FF2B5EF4-FFF2-40B4-BE49-F238E27FC236}">
                <a16:creationId xmlns:a16="http://schemas.microsoft.com/office/drawing/2014/main" id="{EA1085BA-C977-48B0-973C-15B3AEBC4944}"/>
              </a:ext>
            </a:extLst>
          </p:cNvPr>
          <p:cNvSpPr/>
          <p:nvPr/>
        </p:nvSpPr>
        <p:spPr>
          <a:xfrm>
            <a:off x="506187" y="136526"/>
            <a:ext cx="438422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On 20 functions of models (1/5)</a:t>
            </a:r>
            <a:endParaRPr lang="fr-FR" sz="2400"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7"/>
          <p:cNvSpPr txBox="1">
            <a:spLocks noGrp="1"/>
          </p:cNvSpPr>
          <p:nvPr>
            <p:ph type="body" idx="1"/>
          </p:nvPr>
        </p:nvSpPr>
        <p:spPr>
          <a:xfrm>
            <a:off x="45045" y="1171788"/>
            <a:ext cx="11989112" cy="4216642"/>
          </a:xfrm>
          <a:prstGeom prst="rect">
            <a:avLst/>
          </a:prstGeom>
          <a:solidFill>
            <a:schemeClr val="bg1"/>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1800"/>
              <a:buNone/>
            </a:pPr>
            <a:r>
              <a:rPr lang="fr-FR" sz="1800" b="1" dirty="0">
                <a:solidFill>
                  <a:srgbClr val="FF0000"/>
                </a:solidFill>
                <a:ea typeface="Helvetica Neue"/>
                <a:cs typeface="Helvetica Neue"/>
                <a:sym typeface="Helvetica Neue"/>
              </a:rPr>
              <a:t>II- to </a:t>
            </a:r>
            <a:r>
              <a:rPr lang="fr-FR" sz="1800" b="1" dirty="0" err="1">
                <a:solidFill>
                  <a:srgbClr val="FF0000"/>
                </a:solidFill>
                <a:ea typeface="Helvetica Neue"/>
                <a:cs typeface="Helvetica Neue"/>
                <a:sym typeface="Helvetica Neue"/>
              </a:rPr>
              <a:t>facilitate</a:t>
            </a:r>
            <a:r>
              <a:rPr lang="fr-FR" sz="1800" b="1" dirty="0">
                <a:solidFill>
                  <a:srgbClr val="FF0000"/>
                </a:solidFill>
                <a:ea typeface="Helvetica Neue"/>
                <a:cs typeface="Helvetica Neue"/>
                <a:sym typeface="Helvetica Neue"/>
              </a:rPr>
              <a:t> </a:t>
            </a:r>
            <a:r>
              <a:rPr lang="fr-FR" sz="1800" b="1" dirty="0">
                <a:ea typeface="Helvetica Neue"/>
                <a:cs typeface="Helvetica Neue"/>
                <a:sym typeface="Helvetica Neue"/>
              </a:rPr>
              <a:t>an </a:t>
            </a:r>
            <a:r>
              <a:rPr lang="fr-FR" sz="1800" b="1" dirty="0">
                <a:solidFill>
                  <a:srgbClr val="FF0000"/>
                </a:solidFill>
                <a:ea typeface="Helvetica Neue"/>
                <a:cs typeface="Helvetica Neue"/>
                <a:sym typeface="Helvetica Neue"/>
              </a:rPr>
              <a:t>intelligible </a:t>
            </a:r>
            <a:r>
              <a:rPr lang="fr-FR" sz="1800" b="1" dirty="0" err="1">
                <a:solidFill>
                  <a:srgbClr val="FF0000"/>
                </a:solidFill>
                <a:ea typeface="Helvetica Neue"/>
                <a:cs typeface="Helvetica Neue"/>
                <a:sym typeface="Helvetica Neue"/>
              </a:rPr>
              <a:t>presentation</a:t>
            </a:r>
            <a:r>
              <a:rPr lang="fr-FR" sz="1800" b="1" dirty="0">
                <a:solidFill>
                  <a:srgbClr val="FF0000"/>
                </a:solidFill>
                <a:ea typeface="Helvetica Neue"/>
                <a:cs typeface="Helvetica Neue"/>
                <a:sym typeface="Helvetica Neue"/>
              </a:rPr>
              <a:t> </a:t>
            </a:r>
            <a:r>
              <a:rPr lang="fr-FR" sz="1800" b="1" dirty="0" err="1">
                <a:ea typeface="Helvetica Neue"/>
                <a:cs typeface="Helvetica Neue"/>
                <a:sym typeface="Helvetica Neue"/>
              </a:rPr>
              <a:t>through</a:t>
            </a:r>
            <a:r>
              <a:rPr lang="fr-FR" sz="1800" b="1" dirty="0">
                <a:ea typeface="Helvetica Neue"/>
                <a:cs typeface="Helvetica Neue"/>
                <a:sym typeface="Helvetica Neue"/>
              </a:rPr>
              <a:t> a mental </a:t>
            </a:r>
            <a:r>
              <a:rPr lang="fr-FR" sz="1800" b="1" dirty="0" err="1">
                <a:ea typeface="Helvetica Neue"/>
                <a:cs typeface="Helvetica Neue"/>
                <a:sym typeface="Helvetica Neue"/>
              </a:rPr>
              <a:t>representation</a:t>
            </a:r>
            <a:r>
              <a:rPr lang="fr-FR" sz="1800" b="1" dirty="0">
                <a:ea typeface="Helvetica Neue"/>
                <a:cs typeface="Helvetica Neue"/>
                <a:sym typeface="Helvetica Neue"/>
              </a:rPr>
              <a:t> or a </a:t>
            </a:r>
            <a:r>
              <a:rPr lang="fr-FR" sz="1800" b="1" dirty="0" err="1">
                <a:ea typeface="Helvetica Neue"/>
                <a:cs typeface="Helvetica Neue"/>
                <a:sym typeface="Helvetica Neue"/>
              </a:rPr>
              <a:t>conceptualization</a:t>
            </a:r>
            <a:r>
              <a:rPr lang="fr-FR" sz="1800" b="1" dirty="0">
                <a:ea typeface="Helvetica Neue"/>
                <a:cs typeface="Helvetica Neue"/>
                <a:sym typeface="Helvetica Neue"/>
              </a:rPr>
              <a:t>:</a:t>
            </a:r>
          </a:p>
          <a:p>
            <a:pPr marL="0" lvl="0" indent="0" algn="l" rtl="0">
              <a:lnSpc>
                <a:spcPct val="90000"/>
              </a:lnSpc>
              <a:spcBef>
                <a:spcPts val="0"/>
              </a:spcBef>
              <a:spcAft>
                <a:spcPts val="0"/>
              </a:spcAft>
              <a:buClr>
                <a:srgbClr val="FF0000"/>
              </a:buClr>
              <a:buSzPts val="1800"/>
              <a:buNone/>
            </a:pPr>
            <a:endParaRPr sz="1800" dirty="0"/>
          </a:p>
          <a:p>
            <a:pPr marL="685800" lvl="1" indent="-228600" algn="l" rtl="0">
              <a:lnSpc>
                <a:spcPct val="100000"/>
              </a:lnSpc>
              <a:spcBef>
                <a:spcPts val="600"/>
              </a:spcBef>
              <a:spcAft>
                <a:spcPts val="0"/>
              </a:spcAft>
              <a:buClr>
                <a:schemeClr val="dk1"/>
              </a:buClr>
              <a:buSzPts val="1800"/>
              <a:buFont typeface="Noto Sans Symbols"/>
              <a:buChar char="▪"/>
            </a:pPr>
            <a:r>
              <a:rPr lang="fr-FR" sz="1800" dirty="0">
                <a:ea typeface="Helvetica Neue"/>
                <a:cs typeface="Helvetica Neue"/>
                <a:sym typeface="Helvetica Neue"/>
              </a:rPr>
              <a:t>5) To </a:t>
            </a:r>
            <a:r>
              <a:rPr lang="fr-FR" sz="1800" dirty="0" err="1">
                <a:ea typeface="Helvetica Neue"/>
                <a:cs typeface="Helvetica Neue"/>
                <a:sym typeface="Helvetica Neue"/>
              </a:rPr>
              <a:t>facilitate</a:t>
            </a:r>
            <a:r>
              <a:rPr lang="fr-FR" sz="1800" dirty="0">
                <a:ea typeface="Helvetica Neue"/>
                <a:cs typeface="Helvetica Neue"/>
                <a:sym typeface="Helvetica Neue"/>
              </a:rPr>
              <a:t> the </a:t>
            </a:r>
            <a:r>
              <a:rPr lang="fr-FR" sz="1800" b="1" dirty="0">
                <a:solidFill>
                  <a:srgbClr val="FF0000"/>
                </a:solidFill>
                <a:ea typeface="Helvetica Neue"/>
                <a:cs typeface="Helvetica Neue"/>
                <a:sym typeface="Helvetica Neue"/>
              </a:rPr>
              <a:t>compression of data </a:t>
            </a:r>
            <a:r>
              <a:rPr lang="fr-FR" sz="1800" dirty="0">
                <a:ea typeface="Helvetica Neue"/>
                <a:cs typeface="Helvetica Neue"/>
                <a:sym typeface="Helvetica Neue"/>
              </a:rPr>
              <a:t>to </a:t>
            </a:r>
            <a:r>
              <a:rPr lang="fr-FR" sz="1800" dirty="0" err="1">
                <a:ea typeface="Helvetica Neue"/>
                <a:cs typeface="Helvetica Neue"/>
                <a:sym typeface="Helvetica Neue"/>
              </a:rPr>
              <a:t>build</a:t>
            </a:r>
            <a:r>
              <a:rPr lang="fr-FR" sz="1800" dirty="0">
                <a:ea typeface="Helvetica Neue"/>
                <a:cs typeface="Helvetica Neue"/>
                <a:sym typeface="Helvetica Neue"/>
              </a:rPr>
              <a:t> a first </a:t>
            </a:r>
            <a:r>
              <a:rPr lang="fr-FR" sz="1800" dirty="0" err="1">
                <a:ea typeface="Helvetica Neue"/>
                <a:cs typeface="Helvetica Neue"/>
                <a:sym typeface="Helvetica Neue"/>
              </a:rPr>
              <a:t>kind</a:t>
            </a:r>
            <a:r>
              <a:rPr lang="fr-FR" sz="1800" dirty="0">
                <a:ea typeface="Helvetica Neue"/>
                <a:cs typeface="Helvetica Neue"/>
                <a:sym typeface="Helvetica Neue"/>
              </a:rPr>
              <a:t> of </a:t>
            </a:r>
            <a:r>
              <a:rPr lang="fr-FR" sz="1800" dirty="0" err="1">
                <a:ea typeface="Helvetica Neue"/>
                <a:cs typeface="Helvetica Neue"/>
                <a:sym typeface="Helvetica Neue"/>
              </a:rPr>
              <a:t>conceptualization</a:t>
            </a:r>
            <a:r>
              <a:rPr lang="fr-FR" sz="1800" dirty="0">
                <a:ea typeface="Helvetica Neue"/>
                <a:cs typeface="Helvetica Neue"/>
                <a:sym typeface="Helvetica Neue"/>
              </a:rPr>
              <a:t> </a:t>
            </a:r>
            <a:r>
              <a:rPr lang="fr-FR" sz="1800" dirty="0" err="1">
                <a:ea typeface="Helvetica Neue"/>
                <a:cs typeface="Helvetica Neue"/>
                <a:sym typeface="Helvetica Neue"/>
              </a:rPr>
              <a:t>through</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of data”.</a:t>
            </a:r>
            <a:br>
              <a:rPr lang="fr-FR" sz="1800" dirty="0">
                <a:ea typeface="Helvetica Neue"/>
                <a:cs typeface="Helvetica Neue"/>
                <a:sym typeface="Helvetica Neue"/>
              </a:rPr>
            </a:br>
            <a:r>
              <a:rPr lang="fr-FR" sz="1800" dirty="0">
                <a:ea typeface="Helvetica Neue"/>
                <a:cs typeface="Helvetica Neue"/>
                <a:sym typeface="Helvetica Neue"/>
              </a:rPr>
              <a:t>Question: Are the </a:t>
            </a:r>
            <a:r>
              <a:rPr lang="fr-FR" sz="1800" dirty="0" err="1">
                <a:ea typeface="Helvetica Neue"/>
                <a:cs typeface="Helvetica Neue"/>
                <a:sym typeface="Helvetica Neue"/>
              </a:rPr>
              <a:t>statistical</a:t>
            </a:r>
            <a:r>
              <a:rPr lang="fr-FR" sz="1800" dirty="0">
                <a:ea typeface="Helvetica Neue"/>
                <a:cs typeface="Helvetica Neue"/>
                <a:sym typeface="Helvetica Neue"/>
              </a:rPr>
              <a:t> moments of data </a:t>
            </a:r>
            <a:r>
              <a:rPr lang="fr-FR" sz="1800" dirty="0" err="1">
                <a:ea typeface="Helvetica Neue"/>
                <a:cs typeface="Helvetica Neue"/>
                <a:sym typeface="Helvetica Neue"/>
              </a:rPr>
              <a:t>conceptual</a:t>
            </a:r>
            <a:r>
              <a:rPr lang="fr-FR" sz="1800" dirty="0">
                <a:ea typeface="Helvetica Neue"/>
                <a:cs typeface="Helvetica Neue"/>
                <a:sym typeface="Helvetica Neue"/>
              </a:rPr>
              <a:t> </a:t>
            </a:r>
            <a:r>
              <a:rPr lang="fr-FR" sz="1800" dirty="0" err="1">
                <a:ea typeface="Helvetica Neue"/>
                <a:cs typeface="Helvetica Neue"/>
                <a:sym typeface="Helvetica Neue"/>
              </a:rPr>
              <a:t>constructs</a:t>
            </a:r>
            <a:r>
              <a:rPr lang="fr-FR" sz="1800" dirty="0">
                <a:ea typeface="Helvetica Neue"/>
                <a:cs typeface="Helvetica Neue"/>
                <a:sym typeface="Helvetica Neue"/>
              </a:rPr>
              <a:t> (HD) or real </a:t>
            </a:r>
            <a:r>
              <a:rPr lang="fr-FR" sz="1800" dirty="0" err="1">
                <a:ea typeface="Helvetica Neue"/>
                <a:cs typeface="Helvetica Neue"/>
                <a:sym typeface="Helvetica Neue"/>
              </a:rPr>
              <a:t>properties</a:t>
            </a:r>
            <a:r>
              <a:rPr lang="fr-FR" sz="1800" dirty="0">
                <a:ea typeface="Helvetica Neue"/>
                <a:cs typeface="Helvetica Neue"/>
                <a:sym typeface="Helvetica Neue"/>
              </a:rPr>
              <a:t> of data (EI)?</a:t>
            </a:r>
          </a:p>
          <a:p>
            <a:pPr marL="685800" lvl="1" indent="-228600" algn="l" rtl="0">
              <a:lnSpc>
                <a:spcPct val="100000"/>
              </a:lnSpc>
              <a:spcBef>
                <a:spcPts val="600"/>
              </a:spcBef>
              <a:spcAft>
                <a:spcPts val="0"/>
              </a:spcAft>
              <a:buClr>
                <a:schemeClr val="dk1"/>
              </a:buClr>
              <a:buSzPts val="1800"/>
              <a:buFont typeface="Noto Sans Symbols"/>
              <a:buChar char="▪"/>
            </a:pPr>
            <a:endParaRPr sz="1800" dirty="0"/>
          </a:p>
          <a:p>
            <a:pPr marL="685800" lvl="1" indent="-228600" algn="l" rtl="0">
              <a:lnSpc>
                <a:spcPct val="100000"/>
              </a:lnSpc>
              <a:spcBef>
                <a:spcPts val="600"/>
              </a:spcBef>
              <a:spcAft>
                <a:spcPts val="0"/>
              </a:spcAft>
              <a:buClr>
                <a:schemeClr val="dk1"/>
              </a:buClr>
              <a:buSzPts val="1800"/>
              <a:buFont typeface="Noto Sans Symbols"/>
              <a:buChar char="▪"/>
            </a:pPr>
            <a:r>
              <a:rPr lang="fr-FR" sz="1800" dirty="0">
                <a:ea typeface="Helvetica Neue"/>
                <a:cs typeface="Helvetica Neue"/>
                <a:sym typeface="Helvetica Neue"/>
              </a:rPr>
              <a:t>6) To </a:t>
            </a:r>
            <a:r>
              <a:rPr lang="fr-FR" sz="1800" dirty="0" err="1">
                <a:solidFill>
                  <a:srgbClr val="FF0000"/>
                </a:solidFill>
                <a:ea typeface="Helvetica Neue"/>
                <a:cs typeface="Helvetica Neue"/>
                <a:sym typeface="Helvetica Neue"/>
              </a:rPr>
              <a:t>facilitate</a:t>
            </a:r>
            <a:r>
              <a:rPr lang="fr-FR" sz="1800" dirty="0">
                <a:solidFill>
                  <a:srgbClr val="FF0000"/>
                </a:solidFill>
                <a:ea typeface="Helvetica Neue"/>
                <a:cs typeface="Helvetica Neue"/>
                <a:sym typeface="Helvetica Neue"/>
              </a:rPr>
              <a:t> the </a:t>
            </a:r>
            <a:r>
              <a:rPr lang="fr-FR" sz="1800" b="1" dirty="0" err="1">
                <a:solidFill>
                  <a:srgbClr val="FF0000"/>
                </a:solidFill>
                <a:ea typeface="Helvetica Neue"/>
                <a:cs typeface="Helvetica Neue"/>
                <a:sym typeface="Helvetica Neue"/>
              </a:rPr>
              <a:t>selection</a:t>
            </a:r>
            <a:r>
              <a:rPr lang="fr-FR" sz="1800" b="1" dirty="0">
                <a:solidFill>
                  <a:srgbClr val="FF0000"/>
                </a:solidFill>
                <a:ea typeface="Helvetica Neue"/>
                <a:cs typeface="Helvetica Neue"/>
                <a:sym typeface="Helvetica Neue"/>
              </a:rPr>
              <a:t> and classification </a:t>
            </a:r>
            <a:r>
              <a:rPr lang="fr-FR" sz="1800" b="1" dirty="0">
                <a:ea typeface="Helvetica Neue"/>
                <a:cs typeface="Helvetica Neue"/>
                <a:sym typeface="Helvetica Neue"/>
              </a:rPr>
              <a:t>of </a:t>
            </a:r>
            <a:r>
              <a:rPr lang="fr-FR" sz="1800" dirty="0">
                <a:ea typeface="Helvetica Neue"/>
                <a:cs typeface="Helvetica Neue"/>
                <a:sym typeface="Helvetica Neue"/>
              </a:rPr>
              <a:t>relevant </a:t>
            </a:r>
            <a:r>
              <a:rPr lang="fr-FR" sz="1800" dirty="0" err="1">
                <a:ea typeface="Helvetica Neue"/>
                <a:cs typeface="Helvetica Neue"/>
                <a:sym typeface="Helvetica Neue"/>
              </a:rPr>
              <a:t>entities</a:t>
            </a:r>
            <a:r>
              <a:rPr lang="fr-FR" sz="1800" dirty="0">
                <a:ea typeface="Helvetica Neue"/>
                <a:cs typeface="Helvetica Neue"/>
                <a:sym typeface="Helvetica Neue"/>
              </a:rPr>
              <a:t> and </a:t>
            </a:r>
            <a:r>
              <a:rPr lang="fr-FR" sz="1800" dirty="0" err="1">
                <a:ea typeface="Helvetica Neue"/>
                <a:cs typeface="Helvetica Neue"/>
                <a:sym typeface="Helvetica Neue"/>
              </a:rPr>
              <a:t>properties</a:t>
            </a:r>
            <a:r>
              <a:rPr lang="fr-FR" sz="1800" dirty="0">
                <a:ea typeface="Helvetica Neue"/>
                <a:cs typeface="Helvetica Neue"/>
                <a:sym typeface="Helvetica Neue"/>
              </a:rPr>
              <a:t> in a </a:t>
            </a:r>
            <a:r>
              <a:rPr lang="fr-FR" sz="1800" dirty="0" err="1">
                <a:ea typeface="Helvetica Neue"/>
                <a:cs typeface="Helvetica Neue"/>
                <a:sym typeface="Helvetica Neue"/>
              </a:rPr>
              <a:t>given</a:t>
            </a:r>
            <a:r>
              <a:rPr lang="fr-FR" sz="1800" dirty="0">
                <a:ea typeface="Helvetica Neue"/>
                <a:cs typeface="Helvetica Neue"/>
                <a:sym typeface="Helvetica Neue"/>
              </a:rPr>
              <a:t> </a:t>
            </a:r>
            <a:r>
              <a:rPr lang="fr-FR" sz="1800" dirty="0" err="1">
                <a:ea typeface="Helvetica Neue"/>
                <a:cs typeface="Helvetica Neue"/>
                <a:sym typeface="Helvetica Neue"/>
              </a:rPr>
              <a:t>domain</a:t>
            </a:r>
            <a:r>
              <a:rPr lang="fr-FR" sz="1800" dirty="0">
                <a:ea typeface="Helvetica Neue"/>
                <a:cs typeface="Helvetica Neue"/>
                <a:sym typeface="Helvetica Neue"/>
              </a:rPr>
              <a:t>: </a:t>
            </a:r>
            <a:r>
              <a:rPr lang="fr-FR" sz="1800" dirty="0" err="1">
                <a:ea typeface="Helvetica Neue"/>
                <a:cs typeface="Helvetica Neue"/>
                <a:sym typeface="Helvetica Neue"/>
              </a:rPr>
              <a:t>conceptual</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of </a:t>
            </a:r>
            <a:r>
              <a:rPr lang="fr-FR" sz="1800" dirty="0" err="1">
                <a:ea typeface="Helvetica Neue"/>
                <a:cs typeface="Helvetica Neue"/>
                <a:sym typeface="Helvetica Neue"/>
              </a:rPr>
              <a:t>knowledge</a:t>
            </a:r>
            <a:r>
              <a:rPr lang="fr-FR" sz="1800" dirty="0">
                <a:ea typeface="Helvetica Neue"/>
                <a:cs typeface="Helvetica Neue"/>
                <a:sym typeface="Helvetica Neue"/>
              </a:rPr>
              <a:t>, ontologies (</a:t>
            </a:r>
            <a:r>
              <a:rPr lang="fr-FR" sz="1800" dirty="0" err="1">
                <a:ea typeface="Helvetica Neue"/>
                <a:cs typeface="Helvetica Neue"/>
                <a:sym typeface="Helvetica Neue"/>
              </a:rPr>
              <a:t>see</a:t>
            </a:r>
            <a:r>
              <a:rPr lang="fr-FR" sz="1800" dirty="0">
                <a:ea typeface="Helvetica Neue"/>
                <a:cs typeface="Helvetica Neue"/>
                <a:sym typeface="Helvetica Neue"/>
              </a:rPr>
              <a:t> the </a:t>
            </a:r>
            <a:r>
              <a:rPr lang="fr-FR" sz="1800" dirty="0" err="1">
                <a:ea typeface="Helvetica Neue"/>
                <a:cs typeface="Helvetica Neue"/>
                <a:sym typeface="Helvetica Neue"/>
              </a:rPr>
              <a:t>growing</a:t>
            </a:r>
            <a:r>
              <a:rPr lang="fr-FR" sz="1800" dirty="0">
                <a:ea typeface="Helvetica Neue"/>
                <a:cs typeface="Helvetica Neue"/>
                <a:sym typeface="Helvetica Neue"/>
              </a:rPr>
              <a:t> </a:t>
            </a:r>
            <a:r>
              <a:rPr lang="fr-FR" sz="1800" dirty="0" err="1">
                <a:ea typeface="Helvetica Neue"/>
                <a:cs typeface="Helvetica Neue"/>
                <a:sym typeface="Helvetica Neue"/>
              </a:rPr>
              <a:t>number</a:t>
            </a:r>
            <a:r>
              <a:rPr lang="fr-FR" sz="1800" dirty="0">
                <a:ea typeface="Helvetica Neue"/>
                <a:cs typeface="Helvetica Neue"/>
                <a:sym typeface="Helvetica Neue"/>
              </a:rPr>
              <a:t> of ontologies in </a:t>
            </a:r>
            <a:r>
              <a:rPr lang="fr-FR" sz="1800" dirty="0" err="1">
                <a:ea typeface="Helvetica Neue"/>
                <a:cs typeface="Helvetica Neue"/>
                <a:sym typeface="Helvetica Neue"/>
              </a:rPr>
              <a:t>integrative</a:t>
            </a:r>
            <a:r>
              <a:rPr lang="fr-FR" sz="1800" dirty="0">
                <a:ea typeface="Helvetica Neue"/>
                <a:cs typeface="Helvetica Neue"/>
                <a:sym typeface="Helvetica Neue"/>
              </a:rPr>
              <a:t> or </a:t>
            </a:r>
            <a:r>
              <a:rPr lang="fr-FR" sz="1800" dirty="0" err="1">
                <a:ea typeface="Helvetica Neue"/>
                <a:cs typeface="Helvetica Neue"/>
                <a:sym typeface="Helvetica Neue"/>
              </a:rPr>
              <a:t>systemic</a:t>
            </a:r>
            <a:r>
              <a:rPr lang="fr-FR" sz="1800" dirty="0">
                <a:ea typeface="Helvetica Neue"/>
                <a:cs typeface="Helvetica Neue"/>
                <a:sym typeface="Helvetica Neue"/>
              </a:rPr>
              <a:t> </a:t>
            </a:r>
            <a:r>
              <a:rPr lang="fr-FR" sz="1800" dirty="0" err="1">
                <a:ea typeface="Helvetica Neue"/>
                <a:cs typeface="Helvetica Neue"/>
                <a:sym typeface="Helvetica Neue"/>
              </a:rPr>
              <a:t>biology</a:t>
            </a:r>
            <a:r>
              <a:rPr lang="fr-FR" sz="1800" dirty="0">
                <a:ea typeface="Helvetica Neue"/>
                <a:cs typeface="Helvetica Neue"/>
                <a:sym typeface="Helvetica Neue"/>
              </a:rPr>
              <a:t>: not to </a:t>
            </a:r>
            <a:r>
              <a:rPr lang="fr-FR" sz="1800" dirty="0" err="1">
                <a:ea typeface="Helvetica Neue"/>
                <a:cs typeface="Helvetica Neue"/>
                <a:sym typeface="Helvetica Neue"/>
              </a:rPr>
              <a:t>be</a:t>
            </a:r>
            <a:r>
              <a:rPr lang="fr-FR" sz="1800" dirty="0">
                <a:ea typeface="Helvetica Neue"/>
                <a:cs typeface="Helvetica Neue"/>
                <a:sym typeface="Helvetica Neue"/>
              </a:rPr>
              <a:t> </a:t>
            </a:r>
            <a:r>
              <a:rPr lang="fr-FR" sz="1800" dirty="0" err="1">
                <a:ea typeface="Helvetica Neue"/>
                <a:cs typeface="Helvetica Neue"/>
                <a:sym typeface="Helvetica Neue"/>
              </a:rPr>
              <a:t>confused</a:t>
            </a:r>
            <a:r>
              <a:rPr lang="fr-FR" sz="1800" dirty="0">
                <a:ea typeface="Helvetica Neue"/>
                <a:cs typeface="Helvetica Neue"/>
                <a:sym typeface="Helvetica Neue"/>
              </a:rPr>
              <a:t> </a:t>
            </a:r>
            <a:r>
              <a:rPr lang="fr-FR" sz="1800" dirty="0" err="1">
                <a:ea typeface="Helvetica Neue"/>
                <a:cs typeface="Helvetica Neue"/>
                <a:sym typeface="Helvetica Neue"/>
              </a:rPr>
              <a:t>with</a:t>
            </a:r>
            <a:r>
              <a:rPr lang="fr-FR" sz="1800" dirty="0">
                <a:ea typeface="Helvetica Neue"/>
                <a:cs typeface="Helvetica Neue"/>
                <a:sym typeface="Helvetica Neue"/>
              </a:rPr>
              <a:t> </a:t>
            </a:r>
            <a:r>
              <a:rPr lang="fr-FR" sz="1800" dirty="0" err="1">
                <a:ea typeface="Helvetica Neue"/>
                <a:cs typeface="Helvetica Neue"/>
                <a:sym typeface="Helvetica Neue"/>
              </a:rPr>
              <a:t>theories</a:t>
            </a:r>
            <a:r>
              <a:rPr lang="fr-FR" sz="1800" dirty="0">
                <a:ea typeface="Helvetica Neue"/>
                <a:cs typeface="Helvetica Neue"/>
                <a:sym typeface="Helvetica Neue"/>
              </a:rPr>
              <a:t>!)</a:t>
            </a:r>
          </a:p>
          <a:p>
            <a:pPr marL="685800" lvl="1" indent="-228600" algn="l" rtl="0">
              <a:lnSpc>
                <a:spcPct val="100000"/>
              </a:lnSpc>
              <a:spcBef>
                <a:spcPts val="600"/>
              </a:spcBef>
              <a:spcAft>
                <a:spcPts val="0"/>
              </a:spcAft>
              <a:buClr>
                <a:schemeClr val="dk1"/>
              </a:buClr>
              <a:buSzPts val="1800"/>
              <a:buFont typeface="Noto Sans Symbols"/>
              <a:buChar char="▪"/>
            </a:pPr>
            <a:endParaRPr sz="1800" dirty="0"/>
          </a:p>
          <a:p>
            <a:pPr marL="685800" lvl="1" indent="-228600" algn="l" rtl="0">
              <a:lnSpc>
                <a:spcPct val="100000"/>
              </a:lnSpc>
              <a:spcBef>
                <a:spcPts val="600"/>
              </a:spcBef>
              <a:spcAft>
                <a:spcPts val="0"/>
              </a:spcAft>
              <a:buClr>
                <a:schemeClr val="dk1"/>
              </a:buClr>
              <a:buSzPts val="1800"/>
              <a:buFont typeface="Noto Sans Symbols"/>
              <a:buChar char="▪"/>
            </a:pPr>
            <a:r>
              <a:rPr lang="fr-FR" sz="1800" dirty="0">
                <a:ea typeface="Helvetica Neue"/>
                <a:cs typeface="Helvetica Neue"/>
                <a:sym typeface="Helvetica Neue"/>
              </a:rPr>
              <a:t>7) </a:t>
            </a:r>
            <a:r>
              <a:rPr lang="fr-FR" sz="1800" dirty="0">
                <a:solidFill>
                  <a:srgbClr val="FF0000"/>
                </a:solidFill>
                <a:ea typeface="Helvetica Neue"/>
                <a:cs typeface="Helvetica Neue"/>
                <a:sym typeface="Helvetica Neue"/>
              </a:rPr>
              <a:t>To </a:t>
            </a:r>
            <a:r>
              <a:rPr lang="fr-FR" sz="1800" dirty="0" err="1">
                <a:solidFill>
                  <a:srgbClr val="FF0000"/>
                </a:solidFill>
                <a:ea typeface="Helvetica Neue"/>
                <a:cs typeface="Helvetica Neue"/>
                <a:sym typeface="Helvetica Neue"/>
              </a:rPr>
              <a:t>facilitate</a:t>
            </a:r>
            <a:r>
              <a:rPr lang="fr-FR" sz="1800" dirty="0">
                <a:solidFill>
                  <a:srgbClr val="FF0000"/>
                </a:solidFill>
                <a:ea typeface="Helvetica Neue"/>
                <a:cs typeface="Helvetica Neue"/>
                <a:sym typeface="Helvetica Neue"/>
              </a:rPr>
              <a:t> the </a:t>
            </a:r>
            <a:r>
              <a:rPr lang="fr-FR" sz="1800" b="1" dirty="0">
                <a:solidFill>
                  <a:srgbClr val="FF0000"/>
                </a:solidFill>
                <a:ea typeface="Helvetica Neue"/>
                <a:cs typeface="Helvetica Neue"/>
                <a:sym typeface="Helvetica Neue"/>
              </a:rPr>
              <a:t>reproduction or production of an observable </a:t>
            </a:r>
            <a:r>
              <a:rPr lang="fr-FR" sz="1800" b="1" dirty="0" err="1">
                <a:solidFill>
                  <a:srgbClr val="FF0000"/>
                </a:solidFill>
                <a:ea typeface="Helvetica Neue"/>
                <a:cs typeface="Helvetica Neue"/>
                <a:sym typeface="Helvetica Neue"/>
              </a:rPr>
              <a:t>dynamic</a:t>
            </a:r>
            <a:r>
              <a:rPr lang="fr-FR" sz="1800" dirty="0">
                <a:solidFill>
                  <a:srgbClr val="FF0000"/>
                </a:solidFill>
                <a:ea typeface="Helvetica Neue"/>
                <a:cs typeface="Helvetica Neue"/>
                <a:sym typeface="Helvetica Neue"/>
              </a:rPr>
              <a:t>: </a:t>
            </a:r>
            <a:r>
              <a:rPr lang="fr-FR" sz="1800" dirty="0" err="1">
                <a:ea typeface="Helvetica Neue"/>
                <a:cs typeface="Helvetica Neue"/>
                <a:sym typeface="Helvetica Neue"/>
              </a:rPr>
              <a:t>phenomenological</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face value model, </a:t>
            </a:r>
            <a:r>
              <a:rPr lang="fr-FR" sz="1800" b="1" dirty="0" err="1">
                <a:solidFill>
                  <a:srgbClr val="FF0000"/>
                </a:solidFill>
                <a:ea typeface="Helvetica Neue"/>
                <a:cs typeface="Helvetica Neue"/>
                <a:sym typeface="Helvetica Neue"/>
              </a:rPr>
              <a:t>predictive</a:t>
            </a:r>
            <a:r>
              <a:rPr lang="fr-FR" sz="1800" b="1" dirty="0">
                <a:solidFill>
                  <a:srgbClr val="FF0000"/>
                </a:solidFill>
                <a:ea typeface="Helvetica Neue"/>
                <a:cs typeface="Helvetica Neue"/>
                <a:sym typeface="Helvetica Neue"/>
              </a:rPr>
              <a:t> </a:t>
            </a:r>
            <a:r>
              <a:rPr lang="fr-FR" sz="1800" b="1" dirty="0" err="1">
                <a:solidFill>
                  <a:srgbClr val="FF0000"/>
                </a:solidFill>
                <a:ea typeface="Helvetica Neue"/>
                <a:cs typeface="Helvetica Neue"/>
                <a:sym typeface="Helvetica Neue"/>
              </a:rPr>
              <a:t>models</a:t>
            </a:r>
            <a:r>
              <a:rPr lang="fr-FR" sz="1800" b="1" dirty="0">
                <a:solidFill>
                  <a:srgbClr val="FF0000"/>
                </a:solidFill>
                <a:ea typeface="Helvetica Neue"/>
                <a:cs typeface="Helvetica Neue"/>
                <a:sym typeface="Helvetica Neue"/>
              </a:rPr>
              <a:t> </a:t>
            </a:r>
            <a:r>
              <a:rPr lang="fr-FR" sz="1800" dirty="0">
                <a:ea typeface="Helvetica Neue"/>
                <a:cs typeface="Helvetica Neue"/>
                <a:sym typeface="Helvetica Neue"/>
              </a:rPr>
              <a:t>(</a:t>
            </a:r>
            <a:r>
              <a:rPr lang="fr-FR" sz="1800" dirty="0" err="1">
                <a:ea typeface="Helvetica Neue"/>
                <a:cs typeface="Helvetica Neue"/>
                <a:sym typeface="Helvetica Neue"/>
              </a:rPr>
              <a:t>parallel</a:t>
            </a:r>
            <a:r>
              <a:rPr lang="fr-FR" sz="1800" dirty="0">
                <a:ea typeface="Helvetica Neue"/>
                <a:cs typeface="Helvetica Neue"/>
                <a:sym typeface="Helvetica Neue"/>
              </a:rPr>
              <a:t> </a:t>
            </a:r>
            <a:r>
              <a:rPr lang="fr-FR" sz="1800" dirty="0" err="1">
                <a:ea typeface="Helvetica Neue"/>
                <a:cs typeface="Helvetica Neue"/>
                <a:sym typeface="Helvetica Neue"/>
              </a:rPr>
              <a:t>dynamics</a:t>
            </a:r>
            <a:r>
              <a:rPr lang="fr-FR" sz="1800" dirty="0">
                <a:ea typeface="Helvetica Neue"/>
                <a:cs typeface="Helvetica Neue"/>
                <a:sym typeface="Helvetica Neue"/>
              </a:rPr>
              <a:t> </a:t>
            </a:r>
            <a:r>
              <a:rPr lang="fr-FR" sz="1800" dirty="0" err="1">
                <a:ea typeface="Helvetica Neue"/>
                <a:cs typeface="Helvetica Neue"/>
                <a:sym typeface="Helvetica Neue"/>
              </a:rPr>
              <a:t>without</a:t>
            </a:r>
            <a:r>
              <a:rPr lang="fr-FR" sz="1800" dirty="0">
                <a:ea typeface="Helvetica Neue"/>
                <a:cs typeface="Helvetica Neue"/>
                <a:sym typeface="Helvetica Neue"/>
              </a:rPr>
              <a:t> </a:t>
            </a:r>
            <a:r>
              <a:rPr lang="fr-FR" sz="1800" dirty="0" err="1">
                <a:ea typeface="Helvetica Neue"/>
                <a:cs typeface="Helvetica Neue"/>
                <a:sym typeface="Helvetica Neue"/>
              </a:rPr>
              <a:t>explanative</a:t>
            </a:r>
            <a:r>
              <a:rPr lang="fr-FR" sz="1800" dirty="0">
                <a:ea typeface="Helvetica Neue"/>
                <a:cs typeface="Helvetica Neue"/>
                <a:sym typeface="Helvetica Neue"/>
              </a:rPr>
              <a:t> factor: no </a:t>
            </a:r>
            <a:r>
              <a:rPr lang="fr-FR" sz="1800" dirty="0" err="1">
                <a:ea typeface="Helvetica Neue"/>
                <a:cs typeface="Helvetica Neue"/>
                <a:sym typeface="Helvetica Neue"/>
              </a:rPr>
              <a:t>mechanisms</a:t>
            </a:r>
            <a:r>
              <a:rPr lang="fr-FR" sz="1800" dirty="0">
                <a:ea typeface="Helvetica Neue"/>
                <a:cs typeface="Helvetica Neue"/>
                <a:sym typeface="Helvetica Neue"/>
              </a:rPr>
              <a:t>). E.g.: a </a:t>
            </a:r>
            <a:r>
              <a:rPr lang="fr-FR" sz="1800" dirty="0" err="1">
                <a:ea typeface="Helvetica Neue"/>
                <a:cs typeface="Helvetica Neue"/>
                <a:sym typeface="Helvetica Neue"/>
              </a:rPr>
              <a:t>fitted</a:t>
            </a:r>
            <a:r>
              <a:rPr lang="fr-FR" sz="1800" dirty="0">
                <a:ea typeface="Helvetica Neue"/>
                <a:cs typeface="Helvetica Neue"/>
                <a:sym typeface="Helvetica Neue"/>
              </a:rPr>
              <a:t> polynomial </a:t>
            </a:r>
            <a:r>
              <a:rPr lang="fr-FR" sz="1800" dirty="0" err="1">
                <a:ea typeface="Helvetica Neue"/>
                <a:cs typeface="Helvetica Neue"/>
                <a:sym typeface="Helvetica Neue"/>
              </a:rPr>
              <a:t>equation</a:t>
            </a:r>
            <a:r>
              <a:rPr lang="fr-FR" sz="1800" dirty="0">
                <a:ea typeface="Helvetica Neue"/>
                <a:cs typeface="Helvetica Neue"/>
                <a:sym typeface="Helvetica Neue"/>
              </a:rPr>
              <a:t> (</a:t>
            </a:r>
            <a:r>
              <a:rPr lang="fr-FR" sz="1800" dirty="0" err="1">
                <a:ea typeface="Helvetica Neue"/>
                <a:cs typeface="Helvetica Neue"/>
                <a:sym typeface="Helvetica Neue"/>
              </a:rPr>
              <a:t>see</a:t>
            </a:r>
            <a:r>
              <a:rPr lang="fr-FR" sz="1800" dirty="0">
                <a:ea typeface="Helvetica Neue"/>
                <a:cs typeface="Helvetica Neue"/>
                <a:sym typeface="Helvetica Neue"/>
              </a:rPr>
              <a:t>: “</a:t>
            </a:r>
            <a:r>
              <a:rPr lang="fr-FR" sz="1800" dirty="0" err="1">
                <a:ea typeface="Helvetica Neue"/>
                <a:cs typeface="Helvetica Neue"/>
                <a:sym typeface="Helvetica Neue"/>
              </a:rPr>
              <a:t>instrumentalism</a:t>
            </a:r>
            <a:r>
              <a:rPr lang="fr-FR" sz="1800" dirty="0">
                <a:ea typeface="Helvetica Neue"/>
                <a:cs typeface="Helvetica Neue"/>
                <a:sym typeface="Helvetica Neue"/>
              </a:rPr>
              <a:t>” on </a:t>
            </a:r>
            <a:r>
              <a:rPr lang="fr-FR" sz="1800" dirty="0" err="1">
                <a:ea typeface="Helvetica Neue"/>
                <a:cs typeface="Helvetica Neue"/>
                <a:sym typeface="Helvetica Neue"/>
              </a:rPr>
              <a:t>models</a:t>
            </a:r>
            <a:r>
              <a:rPr lang="fr-FR" sz="1800" dirty="0">
                <a:ea typeface="Helvetica Neue"/>
                <a:cs typeface="Helvetica Neue"/>
                <a:sym typeface="Helvetica Neue"/>
              </a:rPr>
              <a:t> by Friedman, 1952), “</a:t>
            </a:r>
            <a:r>
              <a:rPr lang="fr-FR" sz="1800" dirty="0">
                <a:solidFill>
                  <a:srgbClr val="FF0000"/>
                </a:solidFill>
                <a:ea typeface="Helvetica Neue"/>
                <a:cs typeface="Helvetica Neue"/>
                <a:sym typeface="Helvetica Neue"/>
              </a:rPr>
              <a:t>classification </a:t>
            </a:r>
            <a:r>
              <a:rPr lang="fr-FR" sz="1800" dirty="0" err="1">
                <a:solidFill>
                  <a:srgbClr val="FF0000"/>
                </a:solidFill>
                <a:ea typeface="Helvetica Neue"/>
                <a:cs typeface="Helvetica Neue"/>
                <a:sym typeface="Helvetica Neue"/>
              </a:rPr>
              <a:t>predictive</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models</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regression</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predictive</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models</a:t>
            </a:r>
            <a:r>
              <a:rPr lang="fr-FR" sz="1800" dirty="0">
                <a:solidFill>
                  <a:srgbClr val="FF0000"/>
                </a:solidFill>
                <a:ea typeface="Helvetica Neue"/>
                <a:cs typeface="Helvetica Neue"/>
                <a:sym typeface="Helvetica Neue"/>
              </a:rPr>
              <a:t>”, Finlay, 2014, p. 10. </a:t>
            </a:r>
            <a:r>
              <a:rPr lang="fr-FR" sz="1800" dirty="0" err="1">
                <a:solidFill>
                  <a:srgbClr val="FF0000"/>
                </a:solidFill>
                <a:ea typeface="Helvetica Neue"/>
                <a:cs typeface="Helvetica Neue"/>
                <a:sym typeface="Helvetica Neue"/>
              </a:rPr>
              <a:t>See</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models</a:t>
            </a:r>
            <a:r>
              <a:rPr lang="fr-FR" sz="1800" dirty="0">
                <a:solidFill>
                  <a:srgbClr val="FF0000"/>
                </a:solidFill>
                <a:ea typeface="Helvetica Neue"/>
                <a:cs typeface="Helvetica Neue"/>
                <a:sym typeface="Helvetica Neue"/>
              </a:rPr>
              <a:t> of </a:t>
            </a:r>
            <a:r>
              <a:rPr lang="fr-FR" sz="1800" dirty="0" err="1">
                <a:solidFill>
                  <a:srgbClr val="FF0000"/>
                </a:solidFill>
                <a:ea typeface="Helvetica Neue"/>
                <a:cs typeface="Helvetica Neue"/>
                <a:sym typeface="Helvetica Neue"/>
              </a:rPr>
              <a:t>decision</a:t>
            </a:r>
            <a:r>
              <a:rPr lang="fr-FR" sz="1800" dirty="0">
                <a:solidFill>
                  <a:srgbClr val="FF0000"/>
                </a:solidFill>
                <a:ea typeface="Helvetica Neue"/>
                <a:cs typeface="Helvetica Neue"/>
                <a:sym typeface="Helvetica Neue"/>
              </a:rPr>
              <a:t>” #19-20 (</a:t>
            </a:r>
            <a:r>
              <a:rPr lang="fr-FR" sz="1800" dirty="0" err="1">
                <a:solidFill>
                  <a:srgbClr val="FF0000"/>
                </a:solidFill>
                <a:ea typeface="Helvetica Neue"/>
                <a:cs typeface="Helvetica Neue"/>
                <a:sym typeface="Helvetica Neue"/>
              </a:rPr>
              <a:t>belong</a:t>
            </a:r>
            <a:r>
              <a:rPr lang="fr-FR" sz="1800" dirty="0">
                <a:solidFill>
                  <a:srgbClr val="FF0000"/>
                </a:solidFill>
                <a:ea typeface="Helvetica Neue"/>
                <a:cs typeface="Helvetica Neue"/>
                <a:sym typeface="Helvetica Neue"/>
              </a:rPr>
              <a:t> to “</a:t>
            </a:r>
            <a:r>
              <a:rPr lang="fr-FR" sz="1800" dirty="0" err="1">
                <a:solidFill>
                  <a:srgbClr val="FF0000"/>
                </a:solidFill>
                <a:ea typeface="Helvetica Neue"/>
                <a:cs typeface="Helvetica Neue"/>
                <a:sym typeface="Helvetica Neue"/>
              </a:rPr>
              <a:t>predictive</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models</a:t>
            </a:r>
            <a:r>
              <a:rPr lang="fr-FR" sz="1800" dirty="0">
                <a:solidFill>
                  <a:srgbClr val="FF0000"/>
                </a:solidFill>
                <a:ea typeface="Helvetica Neue"/>
                <a:cs typeface="Helvetica Neue"/>
                <a:sym typeface="Helvetica Neue"/>
              </a:rPr>
              <a:t>” of classification)</a:t>
            </a:r>
            <a:endParaRPr sz="1800" dirty="0"/>
          </a:p>
          <a:p>
            <a:pPr marL="228600" lvl="0" indent="-114300" algn="l" rtl="0">
              <a:lnSpc>
                <a:spcPct val="90000"/>
              </a:lnSpc>
              <a:spcBef>
                <a:spcPts val="1000"/>
              </a:spcBef>
              <a:spcAft>
                <a:spcPts val="0"/>
              </a:spcAft>
              <a:buClr>
                <a:schemeClr val="dk1"/>
              </a:buClr>
              <a:buSzPts val="1800"/>
              <a:buNone/>
            </a:pPr>
            <a:endParaRPr sz="1800" dirty="0">
              <a:ea typeface="Helvetica Neue"/>
              <a:cs typeface="Helvetica Neue"/>
              <a:sym typeface="Helvetica Neue"/>
            </a:endParaRPr>
          </a:p>
        </p:txBody>
      </p:sp>
      <p:sp>
        <p:nvSpPr>
          <p:cNvPr id="239" name="Google Shape;239;p17"/>
          <p:cNvSpPr txBox="1">
            <a:spLocks noGrp="1"/>
          </p:cNvSpPr>
          <p:nvPr>
            <p:ph type="sldNum" idx="12"/>
          </p:nvPr>
        </p:nvSpPr>
        <p:spPr>
          <a:xfrm>
            <a:off x="8112125" y="6492876"/>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fr-FR" sz="1200">
                <a:solidFill>
                  <a:srgbClr val="898989"/>
                </a:solidFill>
                <a:latin typeface="Calibri"/>
                <a:ea typeface="Calibri"/>
                <a:cs typeface="Calibri"/>
                <a:sym typeface="Calibri"/>
              </a:rPr>
              <a:t>26</a:t>
            </a:fld>
            <a:endParaRPr sz="1200">
              <a:solidFill>
                <a:srgbClr val="898989"/>
              </a:solidFill>
              <a:latin typeface="Calibri"/>
              <a:ea typeface="Calibri"/>
              <a:cs typeface="Calibri"/>
              <a:sym typeface="Calibri"/>
            </a:endParaRPr>
          </a:p>
        </p:txBody>
      </p:sp>
      <p:sp>
        <p:nvSpPr>
          <p:cNvPr id="7" name="Google Shape;231;p16">
            <a:extLst>
              <a:ext uri="{FF2B5EF4-FFF2-40B4-BE49-F238E27FC236}">
                <a16:creationId xmlns:a16="http://schemas.microsoft.com/office/drawing/2014/main" id="{601CBCA6-FD86-4F06-8C13-714B23A20746}"/>
              </a:ext>
            </a:extLst>
          </p:cNvPr>
          <p:cNvSpPr txBox="1">
            <a:spLocks noGrp="1"/>
          </p:cNvSpPr>
          <p:nvPr>
            <p:ph type="title"/>
          </p:nvPr>
        </p:nvSpPr>
        <p:spPr>
          <a:xfrm>
            <a:off x="10119154" y="35785"/>
            <a:ext cx="2027801"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FR" sz="1200" b="1" dirty="0"/>
              <a:t>Source : Varenne (2008, 2013)</a:t>
            </a:r>
            <a:endParaRPr dirty="0"/>
          </a:p>
        </p:txBody>
      </p:sp>
      <p:sp>
        <p:nvSpPr>
          <p:cNvPr id="8" name="Rectangle : coins arrondis 7">
            <a:extLst>
              <a:ext uri="{FF2B5EF4-FFF2-40B4-BE49-F238E27FC236}">
                <a16:creationId xmlns:a16="http://schemas.microsoft.com/office/drawing/2014/main" id="{A263A1FB-F4D8-481B-A8AD-30E6CBC459FB}"/>
              </a:ext>
            </a:extLst>
          </p:cNvPr>
          <p:cNvSpPr/>
          <p:nvPr/>
        </p:nvSpPr>
        <p:spPr>
          <a:xfrm>
            <a:off x="506187" y="136526"/>
            <a:ext cx="438422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On 20 functions of models (2/5)</a:t>
            </a:r>
            <a:endParaRPr lang="fr-FR" sz="2400"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7"/>
          <p:cNvSpPr txBox="1">
            <a:spLocks noGrp="1"/>
          </p:cNvSpPr>
          <p:nvPr>
            <p:ph type="body" idx="1"/>
          </p:nvPr>
        </p:nvSpPr>
        <p:spPr>
          <a:xfrm>
            <a:off x="45045" y="1171787"/>
            <a:ext cx="11989112" cy="5650427"/>
          </a:xfrm>
          <a:prstGeom prst="rect">
            <a:avLst/>
          </a:prstGeom>
          <a:solidFill>
            <a:schemeClr val="bg1"/>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1800"/>
              <a:buNone/>
            </a:pPr>
            <a:r>
              <a:rPr lang="fr-FR" sz="1800" b="1" dirty="0">
                <a:solidFill>
                  <a:srgbClr val="FF0000"/>
                </a:solidFill>
                <a:ea typeface="Helvetica Neue"/>
                <a:cs typeface="Helvetica Neue"/>
                <a:sym typeface="Helvetica Neue"/>
              </a:rPr>
              <a:t>II- to </a:t>
            </a:r>
            <a:r>
              <a:rPr lang="fr-FR" sz="1800" b="1" dirty="0" err="1">
                <a:solidFill>
                  <a:srgbClr val="FF0000"/>
                </a:solidFill>
                <a:ea typeface="Helvetica Neue"/>
                <a:cs typeface="Helvetica Neue"/>
                <a:sym typeface="Helvetica Neue"/>
              </a:rPr>
              <a:t>facilitate</a:t>
            </a:r>
            <a:r>
              <a:rPr lang="fr-FR" sz="1800" b="1" dirty="0">
                <a:solidFill>
                  <a:srgbClr val="FF0000"/>
                </a:solidFill>
                <a:ea typeface="Helvetica Neue"/>
                <a:cs typeface="Helvetica Neue"/>
                <a:sym typeface="Helvetica Neue"/>
              </a:rPr>
              <a:t> </a:t>
            </a:r>
            <a:r>
              <a:rPr lang="fr-FR" sz="1800" b="1" dirty="0">
                <a:ea typeface="Helvetica Neue"/>
                <a:cs typeface="Helvetica Neue"/>
                <a:sym typeface="Helvetica Neue"/>
              </a:rPr>
              <a:t>an </a:t>
            </a:r>
            <a:r>
              <a:rPr lang="fr-FR" sz="1800" b="1" dirty="0">
                <a:solidFill>
                  <a:srgbClr val="FF0000"/>
                </a:solidFill>
                <a:ea typeface="Helvetica Neue"/>
                <a:cs typeface="Helvetica Neue"/>
                <a:sym typeface="Helvetica Neue"/>
              </a:rPr>
              <a:t>intelligible </a:t>
            </a:r>
            <a:r>
              <a:rPr lang="fr-FR" sz="1800" b="1" dirty="0" err="1">
                <a:solidFill>
                  <a:srgbClr val="FF0000"/>
                </a:solidFill>
                <a:ea typeface="Helvetica Neue"/>
                <a:cs typeface="Helvetica Neue"/>
                <a:sym typeface="Helvetica Neue"/>
              </a:rPr>
              <a:t>presentation</a:t>
            </a:r>
            <a:r>
              <a:rPr lang="fr-FR" sz="1800" b="1" dirty="0">
                <a:solidFill>
                  <a:srgbClr val="FF0000"/>
                </a:solidFill>
                <a:ea typeface="Helvetica Neue"/>
                <a:cs typeface="Helvetica Neue"/>
                <a:sym typeface="Helvetica Neue"/>
              </a:rPr>
              <a:t> </a:t>
            </a:r>
            <a:r>
              <a:rPr lang="fr-FR" sz="1800" b="1" dirty="0" err="1">
                <a:ea typeface="Helvetica Neue"/>
                <a:cs typeface="Helvetica Neue"/>
                <a:sym typeface="Helvetica Neue"/>
              </a:rPr>
              <a:t>through</a:t>
            </a:r>
            <a:r>
              <a:rPr lang="fr-FR" sz="1800" b="1" dirty="0">
                <a:ea typeface="Helvetica Neue"/>
                <a:cs typeface="Helvetica Neue"/>
                <a:sym typeface="Helvetica Neue"/>
              </a:rPr>
              <a:t> a mental </a:t>
            </a:r>
            <a:r>
              <a:rPr lang="fr-FR" sz="1800" b="1" dirty="0" err="1">
                <a:ea typeface="Helvetica Neue"/>
                <a:cs typeface="Helvetica Neue"/>
                <a:sym typeface="Helvetica Neue"/>
              </a:rPr>
              <a:t>representation</a:t>
            </a:r>
            <a:r>
              <a:rPr lang="fr-FR" sz="1800" b="1" dirty="0">
                <a:ea typeface="Helvetica Neue"/>
                <a:cs typeface="Helvetica Neue"/>
                <a:sym typeface="Helvetica Neue"/>
              </a:rPr>
              <a:t> or a </a:t>
            </a:r>
            <a:r>
              <a:rPr lang="fr-FR" sz="1800" b="1" dirty="0" err="1">
                <a:ea typeface="Helvetica Neue"/>
                <a:cs typeface="Helvetica Neue"/>
                <a:sym typeface="Helvetica Neue"/>
              </a:rPr>
              <a:t>conceptualization</a:t>
            </a:r>
            <a:r>
              <a:rPr lang="fr-FR" sz="1800" b="1" dirty="0">
                <a:ea typeface="Helvetica Neue"/>
                <a:cs typeface="Helvetica Neue"/>
                <a:sym typeface="Helvetica Neue"/>
              </a:rPr>
              <a:t>:</a:t>
            </a:r>
            <a:endParaRPr sz="1800" dirty="0"/>
          </a:p>
          <a:p>
            <a:pPr marL="685800" lvl="1" indent="-228600" algn="l" rtl="0">
              <a:lnSpc>
                <a:spcPct val="100000"/>
              </a:lnSpc>
              <a:spcBef>
                <a:spcPts val="600"/>
              </a:spcBef>
              <a:spcAft>
                <a:spcPts val="0"/>
              </a:spcAft>
              <a:buClr>
                <a:schemeClr val="dk1"/>
              </a:buClr>
              <a:buSzPts val="1800"/>
              <a:buFont typeface="Noto Sans Symbols"/>
              <a:buChar char="▪"/>
            </a:pPr>
            <a:r>
              <a:rPr lang="fr-FR" sz="1800" dirty="0">
                <a:ea typeface="Helvetica Neue"/>
                <a:cs typeface="Helvetica Neue"/>
                <a:sym typeface="Helvetica Neue"/>
              </a:rPr>
              <a:t>8) </a:t>
            </a:r>
            <a:r>
              <a:rPr lang="fr-FR" sz="1800" dirty="0">
                <a:solidFill>
                  <a:srgbClr val="FF0000"/>
                </a:solidFill>
                <a:ea typeface="Helvetica Neue"/>
                <a:cs typeface="Helvetica Neue"/>
                <a:sym typeface="Helvetica Neue"/>
              </a:rPr>
              <a:t>To </a:t>
            </a:r>
            <a:r>
              <a:rPr lang="fr-FR" sz="1800" dirty="0" err="1">
                <a:solidFill>
                  <a:srgbClr val="FF0000"/>
                </a:solidFill>
                <a:ea typeface="Helvetica Neue"/>
                <a:cs typeface="Helvetica Neue"/>
                <a:sym typeface="Helvetica Neue"/>
              </a:rPr>
              <a:t>facilitate</a:t>
            </a:r>
            <a:r>
              <a:rPr lang="fr-FR" sz="1800" dirty="0">
                <a:solidFill>
                  <a:srgbClr val="FF0000"/>
                </a:solidFill>
                <a:ea typeface="Helvetica Neue"/>
                <a:cs typeface="Helvetica Neue"/>
                <a:sym typeface="Helvetica Neue"/>
              </a:rPr>
              <a:t> the </a:t>
            </a:r>
            <a:r>
              <a:rPr lang="fr-FR" sz="1800" b="1" dirty="0" err="1">
                <a:solidFill>
                  <a:srgbClr val="FF0000"/>
                </a:solidFill>
                <a:ea typeface="Helvetica Neue"/>
                <a:cs typeface="Helvetica Neue"/>
                <a:sym typeface="Helvetica Neue"/>
              </a:rPr>
              <a:t>explanation</a:t>
            </a:r>
            <a:r>
              <a:rPr lang="fr-FR" sz="1800" dirty="0">
                <a:solidFill>
                  <a:srgbClr val="FF0000"/>
                </a:solidFill>
                <a:ea typeface="Helvetica Neue"/>
                <a:cs typeface="Helvetica Neue"/>
                <a:sym typeface="Helvetica Neue"/>
              </a:rPr>
              <a:t> of a </a:t>
            </a:r>
            <a:r>
              <a:rPr lang="fr-FR" sz="1800" dirty="0" err="1">
                <a:solidFill>
                  <a:srgbClr val="FF0000"/>
                </a:solidFill>
                <a:ea typeface="Helvetica Neue"/>
                <a:cs typeface="Helvetica Neue"/>
                <a:sym typeface="Helvetica Neue"/>
              </a:rPr>
              <a:t>phenomenon</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though</a:t>
            </a:r>
            <a:r>
              <a:rPr lang="fr-FR" sz="1800" dirty="0">
                <a:solidFill>
                  <a:srgbClr val="FF0000"/>
                </a:solidFill>
                <a:ea typeface="Helvetica Neue"/>
                <a:cs typeface="Helvetica Neue"/>
                <a:sym typeface="Helvetica Neue"/>
              </a:rPr>
              <a:t> the </a:t>
            </a:r>
            <a:r>
              <a:rPr lang="fr-FR" sz="1800" dirty="0" err="1">
                <a:solidFill>
                  <a:srgbClr val="FF0000"/>
                </a:solidFill>
                <a:ea typeface="Helvetica Neue"/>
                <a:cs typeface="Helvetica Neue"/>
                <a:sym typeface="Helvetica Neue"/>
              </a:rPr>
              <a:t>visualization</a:t>
            </a:r>
            <a:r>
              <a:rPr lang="fr-FR" sz="1800" dirty="0">
                <a:solidFill>
                  <a:srgbClr val="FF0000"/>
                </a:solidFill>
                <a:ea typeface="Helvetica Neue"/>
                <a:cs typeface="Helvetica Neue"/>
                <a:sym typeface="Helvetica Neue"/>
              </a:rPr>
              <a:t> and reproduction of </a:t>
            </a:r>
            <a:r>
              <a:rPr lang="fr-FR" sz="1800" dirty="0" err="1">
                <a:solidFill>
                  <a:srgbClr val="FF0000"/>
                </a:solidFill>
                <a:ea typeface="Helvetica Neue"/>
                <a:cs typeface="Helvetica Neue"/>
                <a:sym typeface="Helvetica Neue"/>
              </a:rPr>
              <a:t>mechanisms</a:t>
            </a:r>
            <a:r>
              <a:rPr lang="fr-FR" sz="1800" dirty="0">
                <a:solidFill>
                  <a:srgbClr val="FF0000"/>
                </a:solidFill>
                <a:ea typeface="Helvetica Neue"/>
                <a:cs typeface="Helvetica Neue"/>
                <a:sym typeface="Helvetica Neue"/>
              </a:rPr>
              <a:t> </a:t>
            </a:r>
            <a:r>
              <a:rPr lang="fr-FR" sz="1800" dirty="0">
                <a:ea typeface="Helvetica Neue"/>
                <a:cs typeface="Helvetica Neue"/>
                <a:sym typeface="Helvetica Neue"/>
              </a:rPr>
              <a:t>of </a:t>
            </a:r>
            <a:r>
              <a:rPr lang="fr-FR" sz="1800" dirty="0" err="1">
                <a:ea typeface="Helvetica Neue"/>
                <a:cs typeface="Helvetica Neue"/>
                <a:sym typeface="Helvetica Neue"/>
              </a:rPr>
              <a:t>elementary</a:t>
            </a:r>
            <a:r>
              <a:rPr lang="fr-FR" sz="1800" dirty="0">
                <a:ea typeface="Helvetica Neue"/>
                <a:cs typeface="Helvetica Neue"/>
                <a:sym typeface="Helvetica Neue"/>
              </a:rPr>
              <a:t> interactions : </a:t>
            </a:r>
            <a:r>
              <a:rPr lang="fr-FR" sz="1800" dirty="0" err="1">
                <a:solidFill>
                  <a:srgbClr val="FF0000"/>
                </a:solidFill>
                <a:ea typeface="Helvetica Neue"/>
                <a:cs typeface="Helvetica Neue"/>
                <a:sym typeface="Helvetica Neue"/>
              </a:rPr>
              <a:t>explanative</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models</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mechanistic</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models</a:t>
            </a:r>
            <a:endParaRPr sz="1800" dirty="0"/>
          </a:p>
          <a:p>
            <a:pPr marL="1143000" lvl="2" indent="-228600" algn="l" rtl="0">
              <a:lnSpc>
                <a:spcPct val="90000"/>
              </a:lnSpc>
              <a:spcBef>
                <a:spcPts val="500"/>
              </a:spcBef>
              <a:spcAft>
                <a:spcPts val="0"/>
              </a:spcAft>
              <a:buClr>
                <a:schemeClr val="dk1"/>
              </a:buClr>
              <a:buSzPts val="1800"/>
              <a:buFont typeface="Helvetica Neue"/>
              <a:buChar char="–"/>
            </a:pPr>
            <a:r>
              <a:rPr lang="fr-FR" sz="1800" dirty="0">
                <a:ea typeface="Helvetica Neue"/>
                <a:cs typeface="Helvetica Neue"/>
                <a:sym typeface="Helvetica Neue"/>
              </a:rPr>
              <a:t>e.g.: </a:t>
            </a:r>
            <a:r>
              <a:rPr lang="fr-FR" sz="1800" dirty="0" err="1">
                <a:ea typeface="Helvetica Neue"/>
                <a:cs typeface="Helvetica Neue"/>
                <a:sym typeface="Helvetica Neue"/>
              </a:rPr>
              <a:t>mechanistic</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a:t>
            </a:r>
            <a:r>
              <a:rPr lang="fr-FR" sz="1800" dirty="0" err="1">
                <a:ea typeface="Helvetica Neue"/>
                <a:cs typeface="Helvetica Neue"/>
                <a:sym typeface="Helvetica Neue"/>
              </a:rPr>
              <a:t>pump</a:t>
            </a:r>
            <a:r>
              <a:rPr lang="fr-FR" sz="1800" dirty="0">
                <a:ea typeface="Helvetica Neue"/>
                <a:cs typeface="Helvetica Neue"/>
                <a:sym typeface="Helvetica Neue"/>
              </a:rPr>
              <a:t> for the </a:t>
            </a:r>
            <a:r>
              <a:rPr lang="fr-FR" sz="1800" dirty="0" err="1">
                <a:ea typeface="Helvetica Neue"/>
                <a:cs typeface="Helvetica Neue"/>
                <a:sym typeface="Helvetica Neue"/>
              </a:rPr>
              <a:t>heart</a:t>
            </a:r>
            <a:r>
              <a:rPr lang="fr-FR" sz="1800" dirty="0">
                <a:ea typeface="Helvetica Neue"/>
                <a:cs typeface="Helvetica Neue"/>
                <a:sym typeface="Helvetica Neue"/>
              </a:rPr>
              <a:t>): communication of </a:t>
            </a:r>
            <a:r>
              <a:rPr lang="fr-FR" sz="1800" dirty="0" err="1">
                <a:ea typeface="Helvetica Neue"/>
                <a:cs typeface="Helvetica Neue"/>
                <a:sym typeface="Helvetica Neue"/>
              </a:rPr>
              <a:t>movements</a:t>
            </a:r>
            <a:r>
              <a:rPr lang="fr-FR" sz="1800" dirty="0">
                <a:ea typeface="Helvetica Neue"/>
                <a:cs typeface="Helvetica Neue"/>
                <a:sym typeface="Helvetica Neue"/>
              </a:rPr>
              <a:t> </a:t>
            </a:r>
            <a:r>
              <a:rPr lang="fr-FR" sz="1800" dirty="0" err="1">
                <a:ea typeface="Helvetica Neue"/>
                <a:cs typeface="Helvetica Neue"/>
                <a:sym typeface="Helvetica Neue"/>
              </a:rPr>
              <a:t>through</a:t>
            </a:r>
            <a:r>
              <a:rPr lang="fr-FR" sz="1800" dirty="0">
                <a:ea typeface="Helvetica Neue"/>
                <a:cs typeface="Helvetica Neue"/>
                <a:sym typeface="Helvetica Neue"/>
              </a:rPr>
              <a:t> contacts</a:t>
            </a:r>
            <a:endParaRPr sz="1800" dirty="0"/>
          </a:p>
          <a:p>
            <a:pPr marL="1143000" lvl="2" indent="-228600" algn="l" rtl="0">
              <a:lnSpc>
                <a:spcPct val="90000"/>
              </a:lnSpc>
              <a:spcBef>
                <a:spcPts val="500"/>
              </a:spcBef>
              <a:spcAft>
                <a:spcPts val="0"/>
              </a:spcAft>
              <a:buClr>
                <a:schemeClr val="dk1"/>
              </a:buClr>
              <a:buSzPts val="1800"/>
              <a:buFont typeface="Helvetica Neue"/>
              <a:buChar char="–"/>
            </a:pPr>
            <a:r>
              <a:rPr lang="fr-FR" sz="1800" dirty="0" err="1">
                <a:ea typeface="Helvetica Neue"/>
                <a:cs typeface="Helvetica Neue"/>
                <a:sym typeface="Helvetica Neue"/>
              </a:rPr>
              <a:t>electrical</a:t>
            </a:r>
            <a:r>
              <a:rPr lang="fr-FR" sz="1800" dirty="0">
                <a:ea typeface="Helvetica Neue"/>
                <a:cs typeface="Helvetica Neue"/>
                <a:sym typeface="Helvetica Neue"/>
              </a:rPr>
              <a:t> model for the </a:t>
            </a:r>
            <a:r>
              <a:rPr lang="fr-FR" sz="1800" dirty="0" err="1">
                <a:ea typeface="Helvetica Neue"/>
                <a:cs typeface="Helvetica Neue"/>
                <a:sym typeface="Helvetica Neue"/>
              </a:rPr>
              <a:t>biological</a:t>
            </a:r>
            <a:r>
              <a:rPr lang="fr-FR" sz="1800" dirty="0">
                <a:ea typeface="Helvetica Neue"/>
                <a:cs typeface="Helvetica Neue"/>
                <a:sym typeface="Helvetica Neue"/>
              </a:rPr>
              <a:t> </a:t>
            </a:r>
            <a:r>
              <a:rPr lang="fr-FR" sz="1800" dirty="0" err="1">
                <a:ea typeface="Helvetica Neue"/>
                <a:cs typeface="Helvetica Neue"/>
                <a:sym typeface="Helvetica Neue"/>
              </a:rPr>
              <a:t>neuron</a:t>
            </a:r>
            <a:r>
              <a:rPr lang="fr-FR" sz="1800" dirty="0">
                <a:ea typeface="Helvetica Neue"/>
                <a:cs typeface="Helvetica Neue"/>
                <a:sym typeface="Helvetica Neue"/>
              </a:rPr>
              <a:t> (Hodgkin-Huxley 1952): transmission of </a:t>
            </a:r>
            <a:r>
              <a:rPr lang="fr-FR" sz="1800" dirty="0" err="1">
                <a:ea typeface="Helvetica Neue"/>
                <a:cs typeface="Helvetica Neue"/>
                <a:sym typeface="Helvetica Neue"/>
              </a:rPr>
              <a:t>signals</a:t>
            </a:r>
            <a:r>
              <a:rPr lang="fr-FR" sz="1800" dirty="0">
                <a:ea typeface="Helvetica Neue"/>
                <a:cs typeface="Helvetica Neue"/>
                <a:sym typeface="Helvetica Neue"/>
              </a:rPr>
              <a:t> ; </a:t>
            </a:r>
            <a:endParaRPr sz="1800" dirty="0"/>
          </a:p>
          <a:p>
            <a:pPr marL="1143000" lvl="2" indent="-228600" algn="l" rtl="0">
              <a:lnSpc>
                <a:spcPct val="90000"/>
              </a:lnSpc>
              <a:spcBef>
                <a:spcPts val="500"/>
              </a:spcBef>
              <a:spcAft>
                <a:spcPts val="0"/>
              </a:spcAft>
              <a:buClr>
                <a:schemeClr val="dk1"/>
              </a:buClr>
              <a:buSzPts val="1800"/>
              <a:buFont typeface="Helvetica Neue"/>
              <a:buChar char="–"/>
            </a:pPr>
            <a:r>
              <a:rPr lang="fr-FR" sz="1800" dirty="0" err="1">
                <a:ea typeface="Helvetica Neue"/>
                <a:cs typeface="Helvetica Neue"/>
                <a:sym typeface="Helvetica Neue"/>
              </a:rPr>
              <a:t>energetic</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for the nutrition (</a:t>
            </a:r>
            <a:r>
              <a:rPr lang="fr-FR" sz="1800" dirty="0" err="1">
                <a:ea typeface="Helvetica Neue"/>
                <a:cs typeface="Helvetica Neue"/>
                <a:sym typeface="Helvetica Neue"/>
              </a:rPr>
              <a:t>Biological</a:t>
            </a:r>
            <a:r>
              <a:rPr lang="fr-FR" sz="1800" dirty="0">
                <a:ea typeface="Helvetica Neue"/>
                <a:cs typeface="Helvetica Neue"/>
                <a:sym typeface="Helvetica Neue"/>
              </a:rPr>
              <a:t> cycles…): communication, transport and transformation of </a:t>
            </a:r>
            <a:r>
              <a:rPr lang="fr-FR" sz="1800" dirty="0" err="1">
                <a:ea typeface="Helvetica Neue"/>
                <a:cs typeface="Helvetica Neue"/>
                <a:sym typeface="Helvetica Neue"/>
              </a:rPr>
              <a:t>energies</a:t>
            </a:r>
            <a:endParaRPr sz="1800" dirty="0"/>
          </a:p>
          <a:p>
            <a:pPr marL="1143000" lvl="2" indent="-228600" algn="l" rtl="0">
              <a:lnSpc>
                <a:spcPct val="90000"/>
              </a:lnSpc>
              <a:spcBef>
                <a:spcPts val="500"/>
              </a:spcBef>
              <a:spcAft>
                <a:spcPts val="0"/>
              </a:spcAft>
              <a:buClr>
                <a:schemeClr val="dk1"/>
              </a:buClr>
              <a:buSzPts val="1800"/>
              <a:buFont typeface="Helvetica Neue"/>
              <a:buChar char="–"/>
            </a:pPr>
            <a:r>
              <a:rPr lang="fr-FR" sz="1800" dirty="0" err="1">
                <a:ea typeface="Helvetica Neue"/>
                <a:cs typeface="Helvetica Neue"/>
                <a:sym typeface="Helvetica Neue"/>
              </a:rPr>
              <a:t>individual-based</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for diffusion </a:t>
            </a:r>
            <a:r>
              <a:rPr lang="fr-FR" sz="1800" dirty="0" err="1">
                <a:ea typeface="Helvetica Neue"/>
                <a:cs typeface="Helvetica Neue"/>
                <a:sym typeface="Helvetica Neue"/>
              </a:rPr>
              <a:t>phenomena</a:t>
            </a:r>
            <a:r>
              <a:rPr lang="fr-FR" sz="1800" dirty="0">
                <a:ea typeface="Helvetica Neue"/>
                <a:cs typeface="Helvetica Neue"/>
                <a:sym typeface="Helvetica Neue"/>
              </a:rPr>
              <a:t> or </a:t>
            </a:r>
            <a:r>
              <a:rPr lang="fr-FR" sz="1800" dirty="0" err="1">
                <a:ea typeface="Helvetica Neue"/>
                <a:cs typeface="Helvetica Neue"/>
                <a:sym typeface="Helvetica Neue"/>
              </a:rPr>
              <a:t>phenomena</a:t>
            </a:r>
            <a:r>
              <a:rPr lang="fr-FR" sz="1800" dirty="0">
                <a:ea typeface="Helvetica Neue"/>
                <a:cs typeface="Helvetica Neue"/>
                <a:sym typeface="Helvetica Neue"/>
              </a:rPr>
              <a:t> </a:t>
            </a:r>
            <a:r>
              <a:rPr lang="fr-FR" sz="1800" dirty="0" err="1">
                <a:ea typeface="Helvetica Neue"/>
                <a:cs typeface="Helvetica Neue"/>
                <a:sym typeface="Helvetica Neue"/>
              </a:rPr>
              <a:t>arising</a:t>
            </a:r>
            <a:r>
              <a:rPr lang="fr-FR" sz="1800" dirty="0">
                <a:ea typeface="Helvetica Neue"/>
                <a:cs typeface="Helvetica Neue"/>
                <a:sym typeface="Helvetica Neue"/>
              </a:rPr>
              <a:t> in </a:t>
            </a:r>
            <a:r>
              <a:rPr lang="fr-FR" sz="1800" dirty="0" err="1">
                <a:ea typeface="Helvetica Neue"/>
                <a:cs typeface="Helvetica Neue"/>
                <a:sym typeface="Helvetica Neue"/>
              </a:rPr>
              <a:t>assemblies</a:t>
            </a:r>
            <a:r>
              <a:rPr lang="fr-FR" sz="1800" dirty="0">
                <a:ea typeface="Helvetica Neue"/>
                <a:cs typeface="Helvetica Neue"/>
                <a:sym typeface="Helvetica Neue"/>
              </a:rPr>
              <a:t> of </a:t>
            </a:r>
            <a:r>
              <a:rPr lang="fr-FR" sz="1800" dirty="0" err="1">
                <a:ea typeface="Helvetica Neue"/>
                <a:cs typeface="Helvetica Neue"/>
                <a:sym typeface="Helvetica Neue"/>
              </a:rPr>
              <a:t>cells</a:t>
            </a:r>
            <a:r>
              <a:rPr lang="fr-FR" sz="1800" dirty="0">
                <a:ea typeface="Helvetica Neue"/>
                <a:cs typeface="Helvetica Neue"/>
                <a:sym typeface="Helvetica Neue"/>
              </a:rPr>
              <a:t>, </a:t>
            </a:r>
            <a:r>
              <a:rPr lang="fr-FR" sz="1800" dirty="0" err="1">
                <a:ea typeface="Helvetica Neue"/>
                <a:cs typeface="Helvetica Neue"/>
                <a:sym typeface="Helvetica Neue"/>
              </a:rPr>
              <a:t>organs</a:t>
            </a:r>
            <a:r>
              <a:rPr lang="fr-FR" sz="1800" dirty="0">
                <a:ea typeface="Helvetica Neue"/>
                <a:cs typeface="Helvetica Neue"/>
                <a:sym typeface="Helvetica Neue"/>
              </a:rPr>
              <a:t> or </a:t>
            </a:r>
            <a:r>
              <a:rPr lang="fr-FR" sz="1800" dirty="0" err="1">
                <a:ea typeface="Helvetica Neue"/>
                <a:cs typeface="Helvetica Neue"/>
                <a:sym typeface="Helvetica Neue"/>
              </a:rPr>
              <a:t>organisms</a:t>
            </a:r>
            <a:r>
              <a:rPr lang="fr-FR" sz="1800" dirty="0">
                <a:ea typeface="Helvetica Neue"/>
                <a:cs typeface="Helvetica Neue"/>
                <a:sym typeface="Helvetica Neue"/>
              </a:rPr>
              <a:t>:  in </a:t>
            </a:r>
            <a:r>
              <a:rPr lang="fr-FR" sz="1800" dirty="0" err="1">
                <a:ea typeface="Helvetica Neue"/>
                <a:cs typeface="Helvetica Neue"/>
                <a:sym typeface="Helvetica Neue"/>
              </a:rPr>
              <a:t>ecology</a:t>
            </a:r>
            <a:r>
              <a:rPr lang="fr-FR" sz="1800" dirty="0">
                <a:ea typeface="Helvetica Neue"/>
                <a:cs typeface="Helvetica Neue"/>
                <a:sym typeface="Helvetica Neue"/>
              </a:rPr>
              <a:t>, </a:t>
            </a:r>
            <a:r>
              <a:rPr lang="fr-FR" sz="1800" dirty="0" err="1">
                <a:ea typeface="Helvetica Neue"/>
                <a:cs typeface="Helvetica Neue"/>
                <a:sym typeface="Helvetica Neue"/>
              </a:rPr>
              <a:t>epidemiology</a:t>
            </a:r>
            <a:r>
              <a:rPr lang="fr-FR" sz="1800" dirty="0">
                <a:ea typeface="Helvetica Neue"/>
                <a:cs typeface="Helvetica Neue"/>
                <a:sym typeface="Helvetica Neue"/>
              </a:rPr>
              <a:t>, </a:t>
            </a:r>
            <a:r>
              <a:rPr lang="fr-FR" sz="1800" dirty="0" err="1">
                <a:ea typeface="Helvetica Neue"/>
                <a:cs typeface="Helvetica Neue"/>
                <a:sym typeface="Helvetica Neue"/>
              </a:rPr>
              <a:t>endocrinology</a:t>
            </a:r>
            <a:r>
              <a:rPr lang="fr-FR" sz="1800" dirty="0">
                <a:ea typeface="Helvetica Neue"/>
                <a:cs typeface="Helvetica Neue"/>
                <a:sym typeface="Helvetica Neue"/>
              </a:rPr>
              <a:t>, </a:t>
            </a:r>
            <a:r>
              <a:rPr lang="fr-FR" sz="1800" dirty="0" err="1">
                <a:ea typeface="Helvetica Neue"/>
                <a:cs typeface="Helvetica Neue"/>
                <a:sym typeface="Helvetica Neue"/>
              </a:rPr>
              <a:t>formal</a:t>
            </a:r>
            <a:r>
              <a:rPr lang="fr-FR" sz="1800" dirty="0">
                <a:ea typeface="Helvetica Neue"/>
                <a:cs typeface="Helvetica Neue"/>
                <a:sym typeface="Helvetica Neue"/>
              </a:rPr>
              <a:t> neural network </a:t>
            </a:r>
            <a:r>
              <a:rPr lang="fr-FR" sz="1800" dirty="0" err="1">
                <a:ea typeface="Helvetica Neue"/>
                <a:cs typeface="Helvetica Neue"/>
                <a:sym typeface="Helvetica Neue"/>
              </a:rPr>
              <a:t>models</a:t>
            </a:r>
            <a:r>
              <a:rPr lang="fr-FR" sz="1800" dirty="0">
                <a:ea typeface="Helvetica Neue"/>
                <a:cs typeface="Helvetica Neue"/>
                <a:sym typeface="Helvetica Neue"/>
              </a:rPr>
              <a:t> for </a:t>
            </a:r>
            <a:r>
              <a:rPr lang="fr-FR" sz="1800" dirty="0" err="1">
                <a:ea typeface="Helvetica Neue"/>
                <a:cs typeface="Helvetica Neue"/>
                <a:sym typeface="Helvetica Neue"/>
              </a:rPr>
              <a:t>biological</a:t>
            </a:r>
            <a:r>
              <a:rPr lang="fr-FR" sz="1800" dirty="0">
                <a:ea typeface="Helvetica Neue"/>
                <a:cs typeface="Helvetica Neue"/>
                <a:sym typeface="Helvetica Neue"/>
              </a:rPr>
              <a:t> neural networks… : transportation of </a:t>
            </a:r>
            <a:r>
              <a:rPr lang="fr-FR" sz="1800" dirty="0" err="1">
                <a:ea typeface="Helvetica Neue"/>
                <a:cs typeface="Helvetica Neue"/>
                <a:sym typeface="Helvetica Neue"/>
              </a:rPr>
              <a:t>matters</a:t>
            </a:r>
            <a:r>
              <a:rPr lang="fr-FR" sz="1800" dirty="0">
                <a:ea typeface="Helvetica Neue"/>
                <a:cs typeface="Helvetica Neue"/>
                <a:sym typeface="Helvetica Neue"/>
              </a:rPr>
              <a:t>, </a:t>
            </a:r>
            <a:r>
              <a:rPr lang="fr-FR" sz="1800" dirty="0" err="1">
                <a:ea typeface="Helvetica Neue"/>
                <a:cs typeface="Helvetica Neue"/>
                <a:sym typeface="Helvetica Neue"/>
              </a:rPr>
              <a:t>energies</a:t>
            </a:r>
            <a:r>
              <a:rPr lang="fr-FR" sz="1800" dirty="0">
                <a:ea typeface="Helvetica Neue"/>
                <a:cs typeface="Helvetica Neue"/>
                <a:sym typeface="Helvetica Neue"/>
              </a:rPr>
              <a:t> and </a:t>
            </a:r>
            <a:r>
              <a:rPr lang="fr-FR" sz="1800" dirty="0" err="1">
                <a:ea typeface="Helvetica Neue"/>
                <a:cs typeface="Helvetica Neue"/>
                <a:sym typeface="Helvetica Neue"/>
              </a:rPr>
              <a:t>signals</a:t>
            </a:r>
            <a:endParaRPr sz="1800" dirty="0"/>
          </a:p>
          <a:p>
            <a:pPr marL="1143000" lvl="2" indent="-228600" algn="l" rtl="0">
              <a:lnSpc>
                <a:spcPct val="90000"/>
              </a:lnSpc>
              <a:spcBef>
                <a:spcPts val="500"/>
              </a:spcBef>
              <a:spcAft>
                <a:spcPts val="0"/>
              </a:spcAft>
              <a:buClr>
                <a:schemeClr val="dk1"/>
              </a:buClr>
              <a:buSzPts val="1800"/>
              <a:buFont typeface="Helvetica Neue"/>
              <a:buChar char="–"/>
            </a:pPr>
            <a:r>
              <a:rPr lang="fr-FR" sz="1800" dirty="0" err="1">
                <a:ea typeface="Helvetica Neue"/>
                <a:cs typeface="Helvetica Neue"/>
                <a:sym typeface="Helvetica Neue"/>
              </a:rPr>
              <a:t>computational</a:t>
            </a:r>
            <a:r>
              <a:rPr lang="fr-FR" sz="1800" dirty="0">
                <a:ea typeface="Helvetica Neue"/>
                <a:cs typeface="Helvetica Neue"/>
                <a:sym typeface="Helvetica Neue"/>
              </a:rPr>
              <a:t> </a:t>
            </a:r>
            <a:r>
              <a:rPr lang="fr-FR" sz="1800" dirty="0" err="1">
                <a:ea typeface="Helvetica Neue"/>
                <a:cs typeface="Helvetica Neue"/>
                <a:sym typeface="Helvetica Neue"/>
              </a:rPr>
              <a:t>models</a:t>
            </a:r>
            <a:endParaRPr sz="1800" dirty="0"/>
          </a:p>
          <a:p>
            <a:pPr marL="1143000" lvl="2" indent="-114300" algn="l" rtl="0">
              <a:lnSpc>
                <a:spcPct val="90000"/>
              </a:lnSpc>
              <a:spcBef>
                <a:spcPts val="500"/>
              </a:spcBef>
              <a:spcAft>
                <a:spcPts val="0"/>
              </a:spcAft>
              <a:buClr>
                <a:schemeClr val="dk1"/>
              </a:buClr>
              <a:buSzPts val="1800"/>
              <a:buFont typeface="Noto Sans Symbols"/>
              <a:buNone/>
            </a:pPr>
            <a:endParaRPr sz="1800" dirty="0">
              <a:ea typeface="Helvetica Neue"/>
              <a:cs typeface="Helvetica Neue"/>
              <a:sym typeface="Helvetica Neue"/>
            </a:endParaRPr>
          </a:p>
          <a:p>
            <a:pPr marL="685800" lvl="1" indent="-228600" algn="l" rtl="0">
              <a:lnSpc>
                <a:spcPct val="90000"/>
              </a:lnSpc>
              <a:spcBef>
                <a:spcPts val="500"/>
              </a:spcBef>
              <a:spcAft>
                <a:spcPts val="0"/>
              </a:spcAft>
              <a:buClr>
                <a:schemeClr val="dk1"/>
              </a:buClr>
              <a:buSzPts val="1800"/>
              <a:buFont typeface="Noto Sans Symbols"/>
              <a:buChar char="▪"/>
            </a:pPr>
            <a:r>
              <a:rPr lang="fr-FR" sz="1800" dirty="0">
                <a:ea typeface="Helvetica Neue"/>
                <a:cs typeface="Helvetica Neue"/>
                <a:sym typeface="Helvetica Neue"/>
              </a:rPr>
              <a:t>9) </a:t>
            </a:r>
            <a:r>
              <a:rPr lang="fr-FR" sz="1800" dirty="0">
                <a:solidFill>
                  <a:srgbClr val="FF0000"/>
                </a:solidFill>
                <a:ea typeface="Helvetica Neue"/>
                <a:cs typeface="Helvetica Neue"/>
                <a:sym typeface="Helvetica Neue"/>
              </a:rPr>
              <a:t>To </a:t>
            </a:r>
            <a:r>
              <a:rPr lang="fr-FR" sz="1800" dirty="0" err="1">
                <a:solidFill>
                  <a:srgbClr val="FF0000"/>
                </a:solidFill>
                <a:ea typeface="Helvetica Neue"/>
                <a:cs typeface="Helvetica Neue"/>
                <a:sym typeface="Helvetica Neue"/>
              </a:rPr>
              <a:t>facilitate</a:t>
            </a:r>
            <a:r>
              <a:rPr lang="fr-FR" sz="1800" dirty="0">
                <a:solidFill>
                  <a:srgbClr val="FF0000"/>
                </a:solidFill>
                <a:ea typeface="Helvetica Neue"/>
                <a:cs typeface="Helvetica Neue"/>
                <a:sym typeface="Helvetica Neue"/>
              </a:rPr>
              <a:t> the </a:t>
            </a:r>
            <a:r>
              <a:rPr lang="fr-FR" sz="1800" b="1" dirty="0" err="1">
                <a:solidFill>
                  <a:srgbClr val="FF0000"/>
                </a:solidFill>
                <a:ea typeface="Helvetica Neue"/>
                <a:cs typeface="Helvetica Neue"/>
                <a:sym typeface="Helvetica Neue"/>
              </a:rPr>
              <a:t>comprehension</a:t>
            </a:r>
            <a:r>
              <a:rPr lang="fr-FR" sz="1800" b="1" dirty="0">
                <a:solidFill>
                  <a:srgbClr val="FF0000"/>
                </a:solidFill>
                <a:ea typeface="Helvetica Neue"/>
                <a:cs typeface="Helvetica Neue"/>
                <a:sym typeface="Helvetica Neue"/>
              </a:rPr>
              <a:t> </a:t>
            </a:r>
            <a:r>
              <a:rPr lang="fr-FR" sz="1800" dirty="0">
                <a:solidFill>
                  <a:srgbClr val="FF0000"/>
                </a:solidFill>
                <a:ea typeface="Helvetica Neue"/>
                <a:cs typeface="Helvetica Neue"/>
                <a:sym typeface="Helvetica Neue"/>
              </a:rPr>
              <a:t>of a </a:t>
            </a:r>
            <a:r>
              <a:rPr lang="fr-FR" sz="1800" dirty="0" err="1">
                <a:solidFill>
                  <a:srgbClr val="FF0000"/>
                </a:solidFill>
                <a:ea typeface="Helvetica Neue"/>
                <a:cs typeface="Helvetica Neue"/>
                <a:sym typeface="Helvetica Neue"/>
              </a:rPr>
              <a:t>phenomenon</a:t>
            </a:r>
            <a:r>
              <a:rPr lang="fr-FR" sz="1800" dirty="0">
                <a:solidFill>
                  <a:srgbClr val="FF0000"/>
                </a:solidFill>
                <a:ea typeface="Helvetica Neue"/>
                <a:cs typeface="Helvetica Neue"/>
                <a:sym typeface="Helvetica Neue"/>
              </a:rPr>
              <a:t> by </a:t>
            </a:r>
            <a:r>
              <a:rPr lang="fr-FR" sz="1800" dirty="0" err="1">
                <a:solidFill>
                  <a:srgbClr val="FF0000"/>
                </a:solidFill>
                <a:ea typeface="Helvetica Neue"/>
                <a:cs typeface="Helvetica Neue"/>
                <a:sym typeface="Helvetica Neue"/>
              </a:rPr>
              <a:t>formulating</a:t>
            </a:r>
            <a:r>
              <a:rPr lang="fr-FR" sz="1800" dirty="0">
                <a:solidFill>
                  <a:srgbClr val="FF0000"/>
                </a:solidFill>
                <a:ea typeface="Helvetica Neue"/>
                <a:cs typeface="Helvetica Neue"/>
                <a:sym typeface="Helvetica Neue"/>
              </a:rPr>
              <a:t> the </a:t>
            </a:r>
            <a:r>
              <a:rPr lang="fr-FR" sz="1800" dirty="0" err="1">
                <a:solidFill>
                  <a:srgbClr val="FF0000"/>
                </a:solidFill>
                <a:ea typeface="Helvetica Neue"/>
                <a:cs typeface="Helvetica Neue"/>
                <a:sym typeface="Helvetica Neue"/>
              </a:rPr>
              <a:t>general</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principles</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that</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rule</a:t>
            </a:r>
            <a:r>
              <a:rPr lang="fr-FR" sz="1800" dirty="0">
                <a:solidFill>
                  <a:srgbClr val="FF0000"/>
                </a:solidFill>
                <a:ea typeface="Helvetica Neue"/>
                <a:cs typeface="Helvetica Neue"/>
                <a:sym typeface="Helvetica Neue"/>
              </a:rPr>
              <a:t> a </a:t>
            </a:r>
            <a:r>
              <a:rPr lang="fr-FR" sz="1800" dirty="0" err="1">
                <a:solidFill>
                  <a:srgbClr val="FF0000"/>
                </a:solidFill>
                <a:ea typeface="Helvetica Neue"/>
                <a:cs typeface="Helvetica Neue"/>
                <a:sym typeface="Helvetica Neue"/>
              </a:rPr>
              <a:t>dynamic</a:t>
            </a:r>
            <a:r>
              <a:rPr lang="fr-FR" sz="1800" dirty="0">
                <a:solidFill>
                  <a:srgbClr val="FF0000"/>
                </a:solidFill>
                <a:ea typeface="Helvetica Neue"/>
                <a:cs typeface="Helvetica Neue"/>
                <a:sym typeface="Helvetica Neue"/>
              </a:rPr>
              <a:t> </a:t>
            </a:r>
            <a:r>
              <a:rPr lang="fr-FR" sz="1800" dirty="0" err="1">
                <a:ea typeface="Helvetica Neue"/>
                <a:cs typeface="Helvetica Neue"/>
                <a:sym typeface="Helvetica Neue"/>
              </a:rPr>
              <a:t>that</a:t>
            </a:r>
            <a:r>
              <a:rPr lang="fr-FR" sz="1800" dirty="0">
                <a:ea typeface="Helvetica Neue"/>
                <a:cs typeface="Helvetica Neue"/>
                <a:sym typeface="Helvetica Neue"/>
              </a:rPr>
              <a:t> looks like the </a:t>
            </a:r>
            <a:r>
              <a:rPr lang="fr-FR" sz="1800" dirty="0" err="1">
                <a:ea typeface="Helvetica Neue"/>
                <a:cs typeface="Helvetica Neue"/>
                <a:sym typeface="Helvetica Neue"/>
              </a:rPr>
              <a:t>observed</a:t>
            </a:r>
            <a:r>
              <a:rPr lang="fr-FR" sz="1800" dirty="0">
                <a:ea typeface="Helvetica Neue"/>
                <a:cs typeface="Helvetica Neue"/>
                <a:sym typeface="Helvetica Neue"/>
              </a:rPr>
              <a:t> one: </a:t>
            </a:r>
            <a:r>
              <a:rPr lang="fr-FR" sz="1800" dirty="0" err="1">
                <a:solidFill>
                  <a:srgbClr val="FF0000"/>
                </a:solidFill>
                <a:ea typeface="Helvetica Neue"/>
                <a:cs typeface="Helvetica Neue"/>
                <a:sym typeface="Helvetica Neue"/>
              </a:rPr>
              <a:t>theoretical</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models</a:t>
            </a:r>
            <a:r>
              <a:rPr lang="fr-FR" sz="1800" dirty="0">
                <a:ea typeface="Helvetica Neue"/>
                <a:cs typeface="Helvetica Neue"/>
                <a:sym typeface="Helvetica Neue"/>
              </a:rPr>
              <a:t>. </a:t>
            </a:r>
            <a:r>
              <a:rPr lang="fr-FR" sz="1800" dirty="0" err="1">
                <a:ea typeface="Helvetica Neue"/>
                <a:cs typeface="Helvetica Neue"/>
                <a:sym typeface="Helvetica Neue"/>
              </a:rPr>
              <a:t>Examples</a:t>
            </a:r>
            <a:r>
              <a:rPr lang="fr-FR" sz="1800" dirty="0">
                <a:ea typeface="Helvetica Neue"/>
                <a:cs typeface="Helvetica Neue"/>
                <a:sym typeface="Helvetica Neue"/>
              </a:rPr>
              <a:t>:</a:t>
            </a:r>
            <a:endParaRPr sz="1800" dirty="0"/>
          </a:p>
          <a:p>
            <a:pPr marL="1143000" lvl="2" indent="-228600" algn="l" rtl="0">
              <a:lnSpc>
                <a:spcPct val="90000"/>
              </a:lnSpc>
              <a:spcBef>
                <a:spcPts val="500"/>
              </a:spcBef>
              <a:spcAft>
                <a:spcPts val="0"/>
              </a:spcAft>
              <a:buClr>
                <a:schemeClr val="dk1"/>
              </a:buClr>
              <a:buSzPts val="1800"/>
              <a:buFont typeface="Noto Sans Symbols"/>
              <a:buChar char="▪"/>
            </a:pPr>
            <a:r>
              <a:rPr lang="fr-FR" sz="1800" dirty="0" err="1">
                <a:ea typeface="Helvetica Neue"/>
                <a:cs typeface="Helvetica Neue"/>
                <a:sym typeface="Helvetica Neue"/>
              </a:rPr>
              <a:t>cybernetic</a:t>
            </a:r>
            <a:r>
              <a:rPr lang="fr-FR" sz="1800" dirty="0">
                <a:ea typeface="Helvetica Neue"/>
                <a:cs typeface="Helvetica Neue"/>
                <a:sym typeface="Helvetica Neue"/>
              </a:rPr>
              <a:t> </a:t>
            </a:r>
            <a:r>
              <a:rPr lang="fr-FR" sz="1800" dirty="0" err="1">
                <a:ea typeface="Helvetica Neue"/>
                <a:cs typeface="Helvetica Neue"/>
                <a:sym typeface="Helvetica Neue"/>
              </a:rPr>
              <a:t>models</a:t>
            </a:r>
            <a:endParaRPr sz="1800" dirty="0"/>
          </a:p>
          <a:p>
            <a:pPr marL="1143000" lvl="2" indent="-228600" algn="l" rtl="0">
              <a:lnSpc>
                <a:spcPct val="90000"/>
              </a:lnSpc>
              <a:spcBef>
                <a:spcPts val="500"/>
              </a:spcBef>
              <a:spcAft>
                <a:spcPts val="0"/>
              </a:spcAft>
              <a:buClr>
                <a:schemeClr val="dk1"/>
              </a:buClr>
              <a:buSzPts val="1800"/>
              <a:buFont typeface="Noto Sans Symbols"/>
              <a:buChar char="▪"/>
            </a:pPr>
            <a:r>
              <a:rPr lang="fr-FR" sz="1800" dirty="0" err="1">
                <a:ea typeface="Helvetica Neue"/>
                <a:cs typeface="Helvetica Neue"/>
                <a:sym typeface="Helvetica Neue"/>
              </a:rPr>
              <a:t>topological</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of </a:t>
            </a:r>
            <a:r>
              <a:rPr lang="fr-FR" sz="1800" dirty="0" err="1">
                <a:ea typeface="Helvetica Neue"/>
                <a:cs typeface="Helvetica Neue"/>
                <a:sym typeface="Helvetica Neue"/>
              </a:rPr>
              <a:t>morphogenesis</a:t>
            </a:r>
            <a:r>
              <a:rPr lang="fr-FR" sz="1800" dirty="0">
                <a:ea typeface="Helvetica Neue"/>
                <a:cs typeface="Helvetica Neue"/>
                <a:sym typeface="Helvetica Neue"/>
              </a:rPr>
              <a:t> (Thom, Zeeman, catastrophe </a:t>
            </a:r>
            <a:r>
              <a:rPr lang="fr-FR" sz="1800" dirty="0" err="1">
                <a:ea typeface="Helvetica Neue"/>
                <a:cs typeface="Helvetica Neue"/>
                <a:sym typeface="Helvetica Neue"/>
              </a:rPr>
              <a:t>theory</a:t>
            </a:r>
            <a:r>
              <a:rPr lang="fr-FR" sz="1800" dirty="0">
                <a:ea typeface="Helvetica Neue"/>
                <a:cs typeface="Helvetica Neue"/>
                <a:sym typeface="Helvetica Neue"/>
              </a:rPr>
              <a:t>)</a:t>
            </a:r>
            <a:endParaRPr sz="1800" dirty="0"/>
          </a:p>
          <a:p>
            <a:pPr marL="1143000" lvl="2" indent="-228600" algn="l" rtl="0">
              <a:lnSpc>
                <a:spcPct val="90000"/>
              </a:lnSpc>
              <a:spcBef>
                <a:spcPts val="500"/>
              </a:spcBef>
              <a:spcAft>
                <a:spcPts val="0"/>
              </a:spcAft>
              <a:buClr>
                <a:schemeClr val="dk1"/>
              </a:buClr>
              <a:buSzPts val="1800"/>
              <a:buFont typeface="Noto Sans Symbols"/>
              <a:buChar char="▪"/>
            </a:pPr>
            <a:r>
              <a:rPr lang="fr-FR" sz="1800" dirty="0" err="1">
                <a:ea typeface="Helvetica Neue"/>
                <a:cs typeface="Helvetica Neue"/>
                <a:sym typeface="Helvetica Neue"/>
              </a:rPr>
              <a:t>thermodynamics</a:t>
            </a:r>
            <a:r>
              <a:rPr lang="fr-FR" sz="1800" dirty="0">
                <a:ea typeface="Helvetica Neue"/>
                <a:cs typeface="Helvetica Neue"/>
                <a:sym typeface="Helvetica Neue"/>
              </a:rPr>
              <a:t> of open </a:t>
            </a:r>
            <a:r>
              <a:rPr lang="fr-FR" sz="1800" dirty="0" err="1">
                <a:ea typeface="Helvetica Neue"/>
                <a:cs typeface="Helvetica Neue"/>
                <a:sym typeface="Helvetica Neue"/>
              </a:rPr>
              <a:t>systems</a:t>
            </a:r>
            <a:r>
              <a:rPr lang="fr-FR" sz="1800" dirty="0">
                <a:ea typeface="Helvetica Neue"/>
                <a:cs typeface="Helvetica Neue"/>
                <a:sym typeface="Helvetica Neue"/>
              </a:rPr>
              <a:t>, bifurcation </a:t>
            </a:r>
            <a:r>
              <a:rPr lang="fr-FR" sz="1800" dirty="0" err="1">
                <a:ea typeface="Helvetica Neue"/>
                <a:cs typeface="Helvetica Neue"/>
                <a:sym typeface="Helvetica Neue"/>
              </a:rPr>
              <a:t>theory</a:t>
            </a:r>
            <a:r>
              <a:rPr lang="fr-FR" sz="1800" dirty="0">
                <a:ea typeface="Helvetica Neue"/>
                <a:cs typeface="Helvetica Neue"/>
                <a:sym typeface="Helvetica Neue"/>
              </a:rPr>
              <a:t> (Prigogine), </a:t>
            </a:r>
            <a:r>
              <a:rPr lang="fr-FR" sz="1800" dirty="0" err="1">
                <a:ea typeface="Helvetica Neue"/>
                <a:cs typeface="Helvetica Neue"/>
                <a:sym typeface="Helvetica Neue"/>
              </a:rPr>
              <a:t>synergetics</a:t>
            </a:r>
            <a:r>
              <a:rPr lang="fr-FR" sz="1800" dirty="0">
                <a:ea typeface="Helvetica Neue"/>
                <a:cs typeface="Helvetica Neue"/>
                <a:sym typeface="Helvetica Neue"/>
              </a:rPr>
              <a:t> (</a:t>
            </a:r>
            <a:r>
              <a:rPr lang="fr-FR" sz="1800" dirty="0" err="1">
                <a:ea typeface="Helvetica Neue"/>
                <a:cs typeface="Helvetica Neue"/>
                <a:sym typeface="Helvetica Neue"/>
              </a:rPr>
              <a:t>Haken</a:t>
            </a:r>
            <a:r>
              <a:rPr lang="fr-FR" sz="1800" dirty="0">
                <a:ea typeface="Helvetica Neue"/>
                <a:cs typeface="Helvetica Neue"/>
                <a:sym typeface="Helvetica Neue"/>
              </a:rPr>
              <a:t>)</a:t>
            </a:r>
            <a:endParaRPr sz="1800" dirty="0"/>
          </a:p>
          <a:p>
            <a:pPr marL="1143000" lvl="2" indent="-228600" algn="l" rtl="0">
              <a:lnSpc>
                <a:spcPct val="90000"/>
              </a:lnSpc>
              <a:spcBef>
                <a:spcPts val="500"/>
              </a:spcBef>
              <a:spcAft>
                <a:spcPts val="0"/>
              </a:spcAft>
              <a:buClr>
                <a:schemeClr val="dk1"/>
              </a:buClr>
              <a:buSzPts val="1800"/>
              <a:buFont typeface="Noto Sans Symbols"/>
              <a:buChar char="▪"/>
            </a:pPr>
            <a:r>
              <a:rPr lang="fr-FR" sz="1800" dirty="0">
                <a:ea typeface="Helvetica Neue"/>
                <a:cs typeface="Helvetica Neue"/>
                <a:sym typeface="Helvetica Neue"/>
              </a:rPr>
              <a:t>fractals (Mandelbrot); </a:t>
            </a:r>
            <a:r>
              <a:rPr lang="fr-FR" sz="1800" dirty="0" err="1">
                <a:ea typeface="Helvetica Neue"/>
                <a:cs typeface="Helvetica Neue"/>
                <a:sym typeface="Helvetica Neue"/>
              </a:rPr>
              <a:t>autopoiesis</a:t>
            </a:r>
            <a:r>
              <a:rPr lang="fr-FR" sz="1800" dirty="0">
                <a:ea typeface="Helvetica Neue"/>
                <a:cs typeface="Helvetica Neue"/>
                <a:sym typeface="Helvetica Neue"/>
              </a:rPr>
              <a:t> (</a:t>
            </a:r>
            <a:r>
              <a:rPr lang="fr-FR" sz="1800" dirty="0" err="1">
                <a:ea typeface="Helvetica Neue"/>
                <a:cs typeface="Helvetica Neue"/>
                <a:sym typeface="Helvetica Neue"/>
              </a:rPr>
              <a:t>Maturana</a:t>
            </a:r>
            <a:r>
              <a:rPr lang="fr-FR" sz="1800" dirty="0">
                <a:ea typeface="Helvetica Neue"/>
                <a:cs typeface="Helvetica Neue"/>
                <a:sym typeface="Helvetica Neue"/>
              </a:rPr>
              <a:t>, Varela) </a:t>
            </a:r>
            <a:endParaRPr sz="1800" dirty="0"/>
          </a:p>
          <a:p>
            <a:pPr marL="1143000" lvl="2" indent="-228600" algn="l" rtl="0">
              <a:lnSpc>
                <a:spcPct val="90000"/>
              </a:lnSpc>
              <a:spcBef>
                <a:spcPts val="500"/>
              </a:spcBef>
              <a:spcAft>
                <a:spcPts val="0"/>
              </a:spcAft>
              <a:buClr>
                <a:schemeClr val="dk1"/>
              </a:buClr>
              <a:buSzPts val="1800"/>
              <a:buChar char="•"/>
            </a:pPr>
            <a:r>
              <a:rPr lang="fr-FR" sz="1800" dirty="0">
                <a:ea typeface="Helvetica Neue"/>
                <a:cs typeface="Helvetica Neue"/>
                <a:sym typeface="Helvetica Neue"/>
              </a:rPr>
              <a:t>…</a:t>
            </a:r>
            <a:endParaRPr sz="1800" dirty="0"/>
          </a:p>
          <a:p>
            <a:pPr marL="228600" lvl="0" indent="-114300" algn="l" rtl="0">
              <a:lnSpc>
                <a:spcPct val="90000"/>
              </a:lnSpc>
              <a:spcBef>
                <a:spcPts val="1000"/>
              </a:spcBef>
              <a:spcAft>
                <a:spcPts val="0"/>
              </a:spcAft>
              <a:buClr>
                <a:schemeClr val="dk1"/>
              </a:buClr>
              <a:buSzPts val="1800"/>
              <a:buNone/>
            </a:pPr>
            <a:endParaRPr sz="1800" dirty="0">
              <a:ea typeface="Helvetica Neue"/>
              <a:cs typeface="Helvetica Neue"/>
              <a:sym typeface="Helvetica Neue"/>
            </a:endParaRPr>
          </a:p>
        </p:txBody>
      </p:sp>
      <p:sp>
        <p:nvSpPr>
          <p:cNvPr id="239" name="Google Shape;239;p17"/>
          <p:cNvSpPr txBox="1">
            <a:spLocks noGrp="1"/>
          </p:cNvSpPr>
          <p:nvPr>
            <p:ph type="sldNum" idx="12"/>
          </p:nvPr>
        </p:nvSpPr>
        <p:spPr>
          <a:xfrm>
            <a:off x="8112125" y="6492876"/>
            <a:ext cx="21336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fr-FR" sz="1200">
                <a:solidFill>
                  <a:srgbClr val="898989"/>
                </a:solidFill>
                <a:latin typeface="Calibri"/>
                <a:ea typeface="Calibri"/>
                <a:cs typeface="Calibri"/>
                <a:sym typeface="Calibri"/>
              </a:rPr>
              <a:t>27</a:t>
            </a:fld>
            <a:endParaRPr sz="1200">
              <a:solidFill>
                <a:srgbClr val="898989"/>
              </a:solidFill>
              <a:latin typeface="Calibri"/>
              <a:ea typeface="Calibri"/>
              <a:cs typeface="Calibri"/>
              <a:sym typeface="Calibri"/>
            </a:endParaRPr>
          </a:p>
        </p:txBody>
      </p:sp>
      <p:sp>
        <p:nvSpPr>
          <p:cNvPr id="7" name="Google Shape;231;p16">
            <a:extLst>
              <a:ext uri="{FF2B5EF4-FFF2-40B4-BE49-F238E27FC236}">
                <a16:creationId xmlns:a16="http://schemas.microsoft.com/office/drawing/2014/main" id="{601CBCA6-FD86-4F06-8C13-714B23A20746}"/>
              </a:ext>
            </a:extLst>
          </p:cNvPr>
          <p:cNvSpPr txBox="1">
            <a:spLocks noGrp="1"/>
          </p:cNvSpPr>
          <p:nvPr>
            <p:ph type="title"/>
          </p:nvPr>
        </p:nvSpPr>
        <p:spPr>
          <a:xfrm>
            <a:off x="10119154" y="35785"/>
            <a:ext cx="2027801"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FR" sz="1200" b="1" dirty="0"/>
              <a:t>Source : Varenne (2008, 2013)</a:t>
            </a:r>
            <a:endParaRPr dirty="0"/>
          </a:p>
        </p:txBody>
      </p:sp>
      <p:sp>
        <p:nvSpPr>
          <p:cNvPr id="8" name="Rectangle : coins arrondis 7">
            <a:extLst>
              <a:ext uri="{FF2B5EF4-FFF2-40B4-BE49-F238E27FC236}">
                <a16:creationId xmlns:a16="http://schemas.microsoft.com/office/drawing/2014/main" id="{A263A1FB-F4D8-481B-A8AD-30E6CBC459FB}"/>
              </a:ext>
            </a:extLst>
          </p:cNvPr>
          <p:cNvSpPr/>
          <p:nvPr/>
        </p:nvSpPr>
        <p:spPr>
          <a:xfrm>
            <a:off x="506187" y="136526"/>
            <a:ext cx="438422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On 20 functions of models (2/5)</a:t>
            </a:r>
            <a:endParaRPr lang="fr-FR" sz="2400" b="1" dirty="0"/>
          </a:p>
        </p:txBody>
      </p:sp>
    </p:spTree>
    <p:extLst>
      <p:ext uri="{BB962C8B-B14F-4D97-AF65-F5344CB8AC3E}">
        <p14:creationId xmlns:p14="http://schemas.microsoft.com/office/powerpoint/2010/main" val="2742328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8"/>
          <p:cNvSpPr txBox="1">
            <a:spLocks noGrp="1"/>
          </p:cNvSpPr>
          <p:nvPr>
            <p:ph type="body" idx="1"/>
          </p:nvPr>
        </p:nvSpPr>
        <p:spPr>
          <a:xfrm>
            <a:off x="106137" y="1232184"/>
            <a:ext cx="11781066" cy="4613445"/>
          </a:xfrm>
          <a:prstGeom prst="rect">
            <a:avLst/>
          </a:prstGeom>
          <a:solidFill>
            <a:schemeClr val="bg1"/>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3100"/>
              <a:buNone/>
            </a:pPr>
            <a:r>
              <a:rPr lang="fr-FR" sz="1800" b="1" dirty="0">
                <a:solidFill>
                  <a:srgbClr val="FF0000"/>
                </a:solidFill>
                <a:ea typeface="Helvetica Neue"/>
                <a:cs typeface="Helvetica Neue"/>
                <a:sym typeface="Helvetica Neue"/>
              </a:rPr>
              <a:t>III- </a:t>
            </a:r>
            <a:r>
              <a:rPr lang="fr-FR" sz="1800" b="1" dirty="0">
                <a:ea typeface="Helvetica Neue"/>
                <a:cs typeface="Helvetica Neue"/>
                <a:sym typeface="Helvetica Neue"/>
              </a:rPr>
              <a:t>To </a:t>
            </a:r>
            <a:r>
              <a:rPr lang="fr-FR" sz="1800" b="1" dirty="0" err="1">
                <a:solidFill>
                  <a:srgbClr val="FF0000"/>
                </a:solidFill>
                <a:ea typeface="Helvetica Neue"/>
                <a:cs typeface="Helvetica Neue"/>
                <a:sym typeface="Helvetica Neue"/>
              </a:rPr>
              <a:t>facilitate</a:t>
            </a:r>
            <a:r>
              <a:rPr lang="fr-FR" sz="1800" b="1" dirty="0">
                <a:solidFill>
                  <a:srgbClr val="FF0000"/>
                </a:solidFill>
                <a:ea typeface="Helvetica Neue"/>
                <a:cs typeface="Helvetica Neue"/>
                <a:sym typeface="Helvetica Neue"/>
              </a:rPr>
              <a:t> a </a:t>
            </a:r>
            <a:r>
              <a:rPr lang="fr-FR" sz="1800" b="1" dirty="0" err="1">
                <a:solidFill>
                  <a:srgbClr val="FF0000"/>
                </a:solidFill>
                <a:ea typeface="Helvetica Neue"/>
                <a:cs typeface="Helvetica Neue"/>
                <a:sym typeface="Helvetica Neue"/>
              </a:rPr>
              <a:t>theorization</a:t>
            </a:r>
            <a:endParaRPr sz="1800" dirty="0"/>
          </a:p>
          <a:p>
            <a:pPr marL="1143000" lvl="2" indent="-228600" algn="l" rtl="0">
              <a:lnSpc>
                <a:spcPct val="90000"/>
              </a:lnSpc>
              <a:spcBef>
                <a:spcPts val="500"/>
              </a:spcBef>
              <a:spcAft>
                <a:spcPts val="0"/>
              </a:spcAft>
              <a:buClr>
                <a:srgbClr val="FF0000"/>
              </a:buClr>
              <a:buSzPts val="2000"/>
              <a:buChar char="•"/>
            </a:pPr>
            <a:r>
              <a:rPr lang="fr-FR" sz="1800" dirty="0">
                <a:solidFill>
                  <a:srgbClr val="FF0000"/>
                </a:solidFill>
                <a:ea typeface="Helvetica Neue"/>
                <a:cs typeface="Helvetica Neue"/>
                <a:sym typeface="Helvetica Neue"/>
              </a:rPr>
              <a:t>A </a:t>
            </a:r>
            <a:r>
              <a:rPr lang="fr-FR" sz="1800" dirty="0" err="1">
                <a:solidFill>
                  <a:srgbClr val="FF0000"/>
                </a:solidFill>
                <a:ea typeface="Helvetica Neue"/>
                <a:cs typeface="Helvetica Neue"/>
                <a:sym typeface="Helvetica Neue"/>
              </a:rPr>
              <a:t>theory</a:t>
            </a:r>
            <a:r>
              <a:rPr lang="fr-FR" sz="1800" dirty="0">
                <a:solidFill>
                  <a:srgbClr val="FF0000"/>
                </a:solidFill>
                <a:ea typeface="Helvetica Neue"/>
                <a:cs typeface="Helvetica Neue"/>
                <a:sym typeface="Helvetica Neue"/>
              </a:rPr>
              <a:t> ≠ A model</a:t>
            </a:r>
            <a:endParaRPr sz="1800" dirty="0"/>
          </a:p>
          <a:p>
            <a:pPr marL="1143000" lvl="2" indent="-228600" algn="l" rtl="0">
              <a:lnSpc>
                <a:spcPct val="90000"/>
              </a:lnSpc>
              <a:spcBef>
                <a:spcPts val="500"/>
              </a:spcBef>
              <a:spcAft>
                <a:spcPts val="0"/>
              </a:spcAft>
              <a:buClr>
                <a:srgbClr val="FF0000"/>
              </a:buClr>
              <a:buSzPts val="2000"/>
              <a:buChar char="•"/>
            </a:pPr>
            <a:r>
              <a:rPr lang="fr-FR" sz="1800" dirty="0">
                <a:solidFill>
                  <a:srgbClr val="FF0000"/>
                </a:solidFill>
                <a:ea typeface="Helvetica Neue"/>
                <a:cs typeface="Helvetica Neue"/>
                <a:sym typeface="Helvetica Neue"/>
              </a:rPr>
              <a:t>A </a:t>
            </a:r>
            <a:r>
              <a:rPr lang="fr-FR" sz="1800" dirty="0" err="1">
                <a:solidFill>
                  <a:srgbClr val="FF0000"/>
                </a:solidFill>
                <a:ea typeface="Helvetica Neue"/>
                <a:cs typeface="Helvetica Neue"/>
                <a:sym typeface="Helvetica Neue"/>
              </a:rPr>
              <a:t>theory</a:t>
            </a:r>
            <a:r>
              <a:rPr lang="fr-FR" sz="1800" dirty="0">
                <a:solidFill>
                  <a:srgbClr val="FF0000"/>
                </a:solidFill>
                <a:ea typeface="Helvetica Neue"/>
                <a:cs typeface="Helvetica Neue"/>
                <a:sym typeface="Helvetica Neue"/>
              </a:rPr>
              <a:t> : </a:t>
            </a:r>
            <a:r>
              <a:rPr lang="fr-FR" sz="1800" b="1" i="1" dirty="0">
                <a:ea typeface="Helvetica Neue"/>
                <a:cs typeface="Helvetica Neue"/>
                <a:sym typeface="Helvetica Neue"/>
              </a:rPr>
              <a:t>a set of sentences (</a:t>
            </a:r>
            <a:r>
              <a:rPr lang="fr-FR" sz="1800" b="1" i="1" dirty="0" err="1">
                <a:ea typeface="Helvetica Neue"/>
                <a:cs typeface="Helvetica Neue"/>
                <a:sym typeface="Helvetica Neue"/>
              </a:rPr>
              <a:t>axioms</a:t>
            </a:r>
            <a:r>
              <a:rPr lang="fr-FR" sz="1800" b="1" i="1" dirty="0">
                <a:ea typeface="Helvetica Neue"/>
                <a:cs typeface="Helvetica Neue"/>
                <a:sym typeface="Helvetica Neue"/>
              </a:rPr>
              <a:t> and </a:t>
            </a:r>
            <a:r>
              <a:rPr lang="fr-FR" sz="1800" b="1" i="1" dirty="0" err="1">
                <a:ea typeface="Helvetica Neue"/>
                <a:cs typeface="Helvetica Neue"/>
                <a:sym typeface="Helvetica Neue"/>
              </a:rPr>
              <a:t>principles</a:t>
            </a:r>
            <a:r>
              <a:rPr lang="fr-FR" sz="1800" b="1" i="1" dirty="0">
                <a:ea typeface="Helvetica Neue"/>
                <a:cs typeface="Helvetica Neue"/>
                <a:sym typeface="Helvetica Neue"/>
              </a:rPr>
              <a:t>/</a:t>
            </a:r>
            <a:r>
              <a:rPr lang="fr-FR" sz="1800" b="1" i="1" dirty="0" err="1">
                <a:ea typeface="Helvetica Neue"/>
                <a:cs typeface="Helvetica Neue"/>
                <a:sym typeface="Helvetica Neue"/>
              </a:rPr>
              <a:t>rules</a:t>
            </a:r>
            <a:r>
              <a:rPr lang="fr-FR" sz="1800" b="1" i="1" dirty="0">
                <a:ea typeface="Helvetica Neue"/>
                <a:cs typeface="Helvetica Neue"/>
                <a:sym typeface="Helvetica Neue"/>
              </a:rPr>
              <a:t> of transformation) </a:t>
            </a:r>
            <a:r>
              <a:rPr lang="fr-FR" sz="1800" b="1" i="1" dirty="0" err="1">
                <a:ea typeface="Helvetica Neue"/>
                <a:cs typeface="Helvetica Neue"/>
                <a:sym typeface="Helvetica Neue"/>
              </a:rPr>
              <a:t>written</a:t>
            </a:r>
            <a:r>
              <a:rPr lang="fr-FR" sz="1800" b="1" i="1" dirty="0">
                <a:ea typeface="Helvetica Neue"/>
                <a:cs typeface="Helvetica Neue"/>
                <a:sym typeface="Helvetica Neue"/>
              </a:rPr>
              <a:t> in a </a:t>
            </a:r>
            <a:r>
              <a:rPr lang="fr-FR" sz="1800" b="1" i="1" dirty="0" err="1">
                <a:ea typeface="Helvetica Neue"/>
                <a:cs typeface="Helvetica Neue"/>
                <a:sym typeface="Helvetica Neue"/>
              </a:rPr>
              <a:t>given</a:t>
            </a:r>
            <a:r>
              <a:rPr lang="fr-FR" sz="1800" b="1" i="1" dirty="0">
                <a:ea typeface="Helvetica Neue"/>
                <a:cs typeface="Helvetica Neue"/>
                <a:sym typeface="Helvetica Neue"/>
              </a:rPr>
              <a:t> </a:t>
            </a:r>
            <a:r>
              <a:rPr lang="fr-FR" sz="1800" b="1" i="1" dirty="0" err="1">
                <a:ea typeface="Helvetica Neue"/>
                <a:cs typeface="Helvetica Neue"/>
                <a:sym typeface="Helvetica Neue"/>
              </a:rPr>
              <a:t>language</a:t>
            </a:r>
            <a:r>
              <a:rPr lang="fr-FR" sz="1800" b="1" i="1" dirty="0">
                <a:ea typeface="Helvetica Neue"/>
                <a:cs typeface="Helvetica Neue"/>
                <a:sym typeface="Helvetica Neue"/>
              </a:rPr>
              <a:t>  -  </a:t>
            </a:r>
            <a:r>
              <a:rPr lang="fr-FR" sz="1800" b="1" i="1" dirty="0" err="1">
                <a:ea typeface="Helvetica Neue"/>
                <a:cs typeface="Helvetica Neue"/>
                <a:sym typeface="Helvetica Neue"/>
              </a:rPr>
              <a:t>be</a:t>
            </a:r>
            <a:r>
              <a:rPr lang="fr-FR" sz="1800" b="1" i="1" dirty="0">
                <a:ea typeface="Helvetica Neue"/>
                <a:cs typeface="Helvetica Neue"/>
                <a:sym typeface="Helvetica Neue"/>
              </a:rPr>
              <a:t> </a:t>
            </a:r>
            <a:r>
              <a:rPr lang="fr-FR" sz="1800" b="1" i="1" dirty="0" err="1">
                <a:ea typeface="Helvetica Neue"/>
                <a:cs typeface="Helvetica Neue"/>
                <a:sym typeface="Helvetica Neue"/>
              </a:rPr>
              <a:t>it</a:t>
            </a:r>
            <a:r>
              <a:rPr lang="fr-FR" sz="1800" b="1" i="1" dirty="0">
                <a:ea typeface="Helvetica Neue"/>
                <a:cs typeface="Helvetica Neue"/>
                <a:sym typeface="Helvetica Neue"/>
              </a:rPr>
              <a:t> </a:t>
            </a:r>
            <a:r>
              <a:rPr lang="fr-FR" sz="1800" b="1" i="1" dirty="0" err="1">
                <a:ea typeface="Helvetica Neue"/>
                <a:cs typeface="Helvetica Neue"/>
                <a:sym typeface="Helvetica Neue"/>
              </a:rPr>
              <a:t>formalized</a:t>
            </a:r>
            <a:r>
              <a:rPr lang="fr-FR" sz="1800" b="1" i="1" dirty="0">
                <a:ea typeface="Helvetica Neue"/>
                <a:cs typeface="Helvetica Neue"/>
                <a:sym typeface="Helvetica Neue"/>
              </a:rPr>
              <a:t> or not – </a:t>
            </a:r>
            <a:r>
              <a:rPr lang="fr-FR" sz="1800" b="1" i="1" dirty="0" err="1">
                <a:ea typeface="Helvetica Neue"/>
                <a:cs typeface="Helvetica Neue"/>
                <a:sym typeface="Helvetica Neue"/>
              </a:rPr>
              <a:t>that</a:t>
            </a:r>
            <a:r>
              <a:rPr lang="fr-FR" sz="1800" b="1" i="1" dirty="0">
                <a:ea typeface="Helvetica Neue"/>
                <a:cs typeface="Helvetica Neue"/>
                <a:sym typeface="Helvetica Neue"/>
              </a:rPr>
              <a:t> </a:t>
            </a:r>
            <a:r>
              <a:rPr lang="fr-FR" sz="1800" b="1" i="1" dirty="0" err="1">
                <a:ea typeface="Helvetica Neue"/>
                <a:cs typeface="Helvetica Neue"/>
                <a:sym typeface="Helvetica Neue"/>
              </a:rPr>
              <a:t>permits</a:t>
            </a:r>
            <a:r>
              <a:rPr lang="fr-FR" sz="1800" b="1" i="1" dirty="0">
                <a:ea typeface="Helvetica Neue"/>
                <a:cs typeface="Helvetica Neue"/>
                <a:sym typeface="Helvetica Neue"/>
              </a:rPr>
              <a:t> the translation and the </a:t>
            </a:r>
            <a:r>
              <a:rPr lang="fr-FR" sz="1800" b="1" i="1" dirty="0" err="1">
                <a:ea typeface="Helvetica Neue"/>
                <a:cs typeface="Helvetica Neue"/>
                <a:sym typeface="Helvetica Neue"/>
              </a:rPr>
              <a:t>derivation</a:t>
            </a:r>
            <a:r>
              <a:rPr lang="fr-FR" sz="1800" b="1" i="1" dirty="0">
                <a:ea typeface="Helvetica Neue"/>
                <a:cs typeface="Helvetica Neue"/>
                <a:sym typeface="Helvetica Neue"/>
              </a:rPr>
              <a:t> of a </a:t>
            </a:r>
            <a:r>
              <a:rPr lang="fr-FR" sz="1800" b="1" i="1" dirty="0" err="1">
                <a:ea typeface="Helvetica Neue"/>
                <a:cs typeface="Helvetica Neue"/>
                <a:sym typeface="Helvetica Neue"/>
              </a:rPr>
              <a:t>whole</a:t>
            </a:r>
            <a:r>
              <a:rPr lang="fr-FR" sz="1800" b="1" i="1" dirty="0">
                <a:ea typeface="Helvetica Neue"/>
                <a:cs typeface="Helvetica Neue"/>
                <a:sym typeface="Helvetica Neue"/>
              </a:rPr>
              <a:t> set of </a:t>
            </a:r>
            <a:r>
              <a:rPr lang="fr-FR" sz="1800" b="1" i="1" dirty="0" err="1">
                <a:ea typeface="Helvetica Neue"/>
                <a:cs typeface="Helvetica Neue"/>
                <a:sym typeface="Helvetica Neue"/>
              </a:rPr>
              <a:t>observational</a:t>
            </a:r>
            <a:r>
              <a:rPr lang="fr-FR" sz="1800" b="1" i="1" dirty="0">
                <a:ea typeface="Helvetica Neue"/>
                <a:cs typeface="Helvetica Neue"/>
                <a:sym typeface="Helvetica Neue"/>
              </a:rPr>
              <a:t> sentences (</a:t>
            </a:r>
            <a:r>
              <a:rPr lang="fr-FR" sz="1800" b="1" i="1" dirty="0" err="1">
                <a:ea typeface="Helvetica Neue"/>
                <a:cs typeface="Helvetica Neue"/>
                <a:sym typeface="Helvetica Neue"/>
              </a:rPr>
              <a:t>among</a:t>
            </a:r>
            <a:r>
              <a:rPr lang="fr-FR" sz="1800" b="1" i="1" dirty="0">
                <a:ea typeface="Helvetica Neue"/>
                <a:cs typeface="Helvetica Neue"/>
                <a:sym typeface="Helvetica Neue"/>
              </a:rPr>
              <a:t> </a:t>
            </a:r>
            <a:r>
              <a:rPr lang="fr-FR" sz="1800" b="1" i="1" dirty="0" err="1">
                <a:ea typeface="Helvetica Neue"/>
                <a:cs typeface="Helvetica Neue"/>
                <a:sym typeface="Helvetica Neue"/>
              </a:rPr>
              <a:t>them</a:t>
            </a:r>
            <a:r>
              <a:rPr lang="fr-FR" sz="1800" b="1" i="1" dirty="0">
                <a:ea typeface="Helvetica Neue"/>
                <a:cs typeface="Helvetica Neue"/>
                <a:sym typeface="Helvetica Neue"/>
              </a:rPr>
              <a:t> : </a:t>
            </a:r>
            <a:r>
              <a:rPr lang="fr-FR" sz="1800" b="1" i="1" dirty="0" err="1">
                <a:ea typeface="Helvetica Neue"/>
                <a:cs typeface="Helvetica Neue"/>
                <a:sym typeface="Helvetica Neue"/>
              </a:rPr>
              <a:t>empirical</a:t>
            </a:r>
            <a:r>
              <a:rPr lang="fr-FR" sz="1800" b="1" i="1" dirty="0">
                <a:ea typeface="Helvetica Neue"/>
                <a:cs typeface="Helvetica Neue"/>
                <a:sym typeface="Helvetica Neue"/>
              </a:rPr>
              <a:t> </a:t>
            </a:r>
            <a:r>
              <a:rPr lang="fr-FR" sz="1800" b="1" i="1" dirty="0" err="1">
                <a:ea typeface="Helvetica Neue"/>
                <a:cs typeface="Helvetica Neue"/>
                <a:sym typeface="Helvetica Neue"/>
              </a:rPr>
              <a:t>laws</a:t>
            </a:r>
            <a:r>
              <a:rPr lang="fr-FR" sz="1800" b="1" i="1" dirty="0">
                <a:ea typeface="Helvetica Neue"/>
                <a:cs typeface="Helvetica Neue"/>
                <a:sym typeface="Helvetica Neue"/>
              </a:rPr>
              <a:t>) about a </a:t>
            </a:r>
            <a:r>
              <a:rPr lang="fr-FR" sz="1800" b="1" i="1" dirty="0" err="1">
                <a:ea typeface="Helvetica Neue"/>
                <a:cs typeface="Helvetica Neue"/>
                <a:sym typeface="Helvetica Neue"/>
              </a:rPr>
              <a:t>whole</a:t>
            </a:r>
            <a:r>
              <a:rPr lang="fr-FR" sz="1800" b="1" i="1" dirty="0">
                <a:ea typeface="Helvetica Neue"/>
                <a:cs typeface="Helvetica Neue"/>
                <a:sym typeface="Helvetica Neue"/>
              </a:rPr>
              <a:t> </a:t>
            </a:r>
            <a:r>
              <a:rPr lang="fr-FR" sz="1800" b="1" i="1" dirty="0" err="1">
                <a:ea typeface="Helvetica Neue"/>
                <a:cs typeface="Helvetica Neue"/>
                <a:sym typeface="Helvetica Neue"/>
              </a:rPr>
              <a:t>domain</a:t>
            </a:r>
            <a:r>
              <a:rPr lang="fr-FR" sz="1800" b="1" i="1" dirty="0">
                <a:ea typeface="Helvetica Neue"/>
                <a:cs typeface="Helvetica Neue"/>
                <a:sym typeface="Helvetica Neue"/>
              </a:rPr>
              <a:t> of </a:t>
            </a:r>
            <a:r>
              <a:rPr lang="fr-FR" sz="1800" b="1" i="1" dirty="0" err="1">
                <a:ea typeface="Helvetica Neue"/>
                <a:cs typeface="Helvetica Neue"/>
                <a:sym typeface="Helvetica Neue"/>
              </a:rPr>
              <a:t>entities</a:t>
            </a:r>
            <a:r>
              <a:rPr lang="fr-FR" sz="1800" b="1" i="1" dirty="0">
                <a:ea typeface="Helvetica Neue"/>
                <a:cs typeface="Helvetica Neue"/>
                <a:sym typeface="Helvetica Neue"/>
              </a:rPr>
              <a:t> and </a:t>
            </a:r>
            <a:r>
              <a:rPr lang="fr-FR" sz="1800" b="1" i="1" dirty="0" err="1">
                <a:ea typeface="Helvetica Neue"/>
                <a:cs typeface="Helvetica Neue"/>
                <a:sym typeface="Helvetica Neue"/>
              </a:rPr>
              <a:t>properties</a:t>
            </a:r>
            <a:endParaRPr sz="1800" dirty="0"/>
          </a:p>
          <a:p>
            <a:pPr marL="1143000" lvl="2" indent="-228600" algn="l" rtl="0">
              <a:lnSpc>
                <a:spcPct val="90000"/>
              </a:lnSpc>
              <a:spcBef>
                <a:spcPts val="500"/>
              </a:spcBef>
              <a:spcAft>
                <a:spcPts val="0"/>
              </a:spcAft>
              <a:buClr>
                <a:srgbClr val="FF0000"/>
              </a:buClr>
              <a:buSzPts val="1600"/>
              <a:buChar char="•"/>
            </a:pPr>
            <a:r>
              <a:rPr lang="fr-FR" sz="1800" dirty="0" err="1">
                <a:solidFill>
                  <a:srgbClr val="FF0000"/>
                </a:solidFill>
                <a:ea typeface="Helvetica Neue"/>
                <a:cs typeface="Helvetica Neue"/>
                <a:sym typeface="Helvetica Neue"/>
              </a:rPr>
              <a:t>Subsidiary</a:t>
            </a:r>
            <a:r>
              <a:rPr lang="fr-FR" sz="1800" dirty="0">
                <a:solidFill>
                  <a:srgbClr val="FF0000"/>
                </a:solidFill>
                <a:ea typeface="Helvetica Neue"/>
                <a:cs typeface="Helvetica Neue"/>
                <a:sym typeface="Helvetica Neue"/>
              </a:rPr>
              <a:t> question: </a:t>
            </a:r>
            <a:r>
              <a:rPr lang="fr-FR" sz="1800" dirty="0">
                <a:ea typeface="Helvetica Neue"/>
                <a:cs typeface="Helvetica Neue"/>
                <a:sym typeface="Helvetica Neue"/>
              </a:rPr>
              <a:t>are </a:t>
            </a:r>
            <a:r>
              <a:rPr lang="fr-FR" sz="1800" dirty="0" err="1">
                <a:ea typeface="Helvetica Neue"/>
                <a:cs typeface="Helvetica Neue"/>
                <a:sym typeface="Helvetica Neue"/>
              </a:rPr>
              <a:t>there</a:t>
            </a:r>
            <a:r>
              <a:rPr lang="fr-FR" sz="1800" dirty="0">
                <a:ea typeface="Helvetica Neue"/>
                <a:cs typeface="Helvetica Neue"/>
                <a:sym typeface="Helvetica Neue"/>
              </a:rPr>
              <a:t> </a:t>
            </a:r>
            <a:r>
              <a:rPr lang="fr-FR" sz="1800" dirty="0" err="1">
                <a:ea typeface="Helvetica Neue"/>
                <a:cs typeface="Helvetica Neue"/>
                <a:sym typeface="Helvetica Neue"/>
              </a:rPr>
              <a:t>genuine</a:t>
            </a:r>
            <a:r>
              <a:rPr lang="fr-FR" sz="1800" dirty="0">
                <a:ea typeface="Helvetica Neue"/>
                <a:cs typeface="Helvetica Neue"/>
                <a:sym typeface="Helvetica Neue"/>
              </a:rPr>
              <a:t> </a:t>
            </a:r>
            <a:r>
              <a:rPr lang="fr-FR" sz="1800" dirty="0" err="1">
                <a:ea typeface="Helvetica Neue"/>
                <a:cs typeface="Helvetica Neue"/>
                <a:sym typeface="Helvetica Neue"/>
              </a:rPr>
              <a:t>theories</a:t>
            </a:r>
            <a:r>
              <a:rPr lang="fr-FR" sz="1800" dirty="0">
                <a:ea typeface="Helvetica Neue"/>
                <a:cs typeface="Helvetica Neue"/>
                <a:sym typeface="Helvetica Neue"/>
              </a:rPr>
              <a:t> (</a:t>
            </a:r>
            <a:r>
              <a:rPr lang="fr-FR" sz="1800" dirty="0" err="1">
                <a:ea typeface="Helvetica Neue"/>
                <a:cs typeface="Helvetica Neue"/>
                <a:sym typeface="Helvetica Neue"/>
              </a:rPr>
              <a:t>fundamental</a:t>
            </a:r>
            <a:r>
              <a:rPr lang="fr-FR" sz="1800" dirty="0">
                <a:ea typeface="Helvetica Neue"/>
                <a:cs typeface="Helvetica Neue"/>
                <a:sym typeface="Helvetica Neue"/>
              </a:rPr>
              <a:t> </a:t>
            </a:r>
            <a:r>
              <a:rPr lang="fr-FR" sz="1800" dirty="0" err="1">
                <a:ea typeface="Helvetica Neue"/>
                <a:cs typeface="Helvetica Neue"/>
                <a:sym typeface="Helvetica Neue"/>
              </a:rPr>
              <a:t>laws</a:t>
            </a:r>
            <a:r>
              <a:rPr lang="fr-FR" sz="1800" dirty="0">
                <a:ea typeface="Helvetica Neue"/>
                <a:cs typeface="Helvetica Neue"/>
                <a:sym typeface="Helvetica Neue"/>
              </a:rPr>
              <a:t>) in </a:t>
            </a:r>
            <a:r>
              <a:rPr lang="fr-FR" sz="1800" dirty="0" err="1">
                <a:ea typeface="Helvetica Neue"/>
                <a:cs typeface="Helvetica Neue"/>
                <a:sym typeface="Helvetica Neue"/>
              </a:rPr>
              <a:t>biology</a:t>
            </a:r>
            <a:r>
              <a:rPr lang="fr-FR" sz="1800" dirty="0">
                <a:ea typeface="Helvetica Neue"/>
                <a:cs typeface="Helvetica Neue"/>
                <a:sym typeface="Helvetica Neue"/>
              </a:rPr>
              <a:t> and not </a:t>
            </a:r>
            <a:r>
              <a:rPr lang="fr-FR" sz="1800" dirty="0" err="1">
                <a:ea typeface="Helvetica Neue"/>
                <a:cs typeface="Helvetica Neue"/>
                <a:sym typeface="Helvetica Neue"/>
              </a:rPr>
              <a:t>only</a:t>
            </a:r>
            <a:r>
              <a:rPr lang="fr-FR" sz="1800" dirty="0">
                <a:ea typeface="Helvetica Neue"/>
                <a:cs typeface="Helvetica Neue"/>
                <a:sym typeface="Helvetica Neue"/>
              </a:rPr>
              <a:t> </a:t>
            </a:r>
            <a:r>
              <a:rPr lang="fr-FR" sz="1800" dirty="0" err="1">
                <a:ea typeface="Helvetica Neue"/>
                <a:cs typeface="Helvetica Neue"/>
                <a:sym typeface="Helvetica Neue"/>
              </a:rPr>
              <a:t>mechanisms</a:t>
            </a:r>
            <a:r>
              <a:rPr lang="fr-FR" sz="1800" dirty="0">
                <a:ea typeface="Helvetica Neue"/>
                <a:cs typeface="Helvetica Neue"/>
                <a:sym typeface="Helvetica Neue"/>
              </a:rPr>
              <a:t> ? </a:t>
            </a:r>
            <a:r>
              <a:rPr lang="fr-FR" sz="1800" dirty="0" err="1">
                <a:ea typeface="Helvetica Neue"/>
                <a:cs typeface="Helvetica Neue"/>
                <a:sym typeface="Helvetica Neue"/>
              </a:rPr>
              <a:t>See</a:t>
            </a:r>
            <a:r>
              <a:rPr lang="fr-FR" sz="1800" dirty="0">
                <a:ea typeface="Helvetica Neue"/>
                <a:cs typeface="Helvetica Neue"/>
                <a:sym typeface="Helvetica Neue"/>
              </a:rPr>
              <a:t> Canguilhem 1963.</a:t>
            </a:r>
          </a:p>
          <a:p>
            <a:pPr marL="1143000" lvl="2" indent="-228600" algn="l" rtl="0">
              <a:lnSpc>
                <a:spcPct val="90000"/>
              </a:lnSpc>
              <a:spcBef>
                <a:spcPts val="500"/>
              </a:spcBef>
              <a:spcAft>
                <a:spcPts val="0"/>
              </a:spcAft>
              <a:buClr>
                <a:srgbClr val="FF0000"/>
              </a:buClr>
              <a:buSzPts val="1600"/>
              <a:buChar char="•"/>
            </a:pPr>
            <a:endParaRPr sz="1800" dirty="0"/>
          </a:p>
          <a:p>
            <a:pPr marL="685800" lvl="1" indent="-228600" algn="l" rtl="0">
              <a:lnSpc>
                <a:spcPct val="90000"/>
              </a:lnSpc>
              <a:spcBef>
                <a:spcPts val="500"/>
              </a:spcBef>
              <a:spcAft>
                <a:spcPts val="0"/>
              </a:spcAft>
              <a:buClr>
                <a:schemeClr val="dk1"/>
              </a:buClr>
              <a:buSzPts val="2000"/>
              <a:buFont typeface="Noto Sans Symbols"/>
              <a:buChar char="▪"/>
            </a:pPr>
            <a:r>
              <a:rPr lang="fr-FR" sz="1800" dirty="0">
                <a:ea typeface="Helvetica Neue"/>
                <a:cs typeface="Helvetica Neue"/>
                <a:sym typeface="Helvetica Neue"/>
              </a:rPr>
              <a:t>10) </a:t>
            </a:r>
            <a:r>
              <a:rPr lang="fr-FR" sz="1800" dirty="0" err="1">
                <a:solidFill>
                  <a:srgbClr val="FF0000"/>
                </a:solidFill>
                <a:ea typeface="Helvetica Neue"/>
                <a:cs typeface="Helvetica Neue"/>
                <a:sym typeface="Helvetica Neue"/>
              </a:rPr>
              <a:t>Theoretical</a:t>
            </a:r>
            <a:r>
              <a:rPr lang="fr-FR" sz="1800" dirty="0">
                <a:solidFill>
                  <a:srgbClr val="FF0000"/>
                </a:solidFill>
                <a:ea typeface="Helvetica Neue"/>
                <a:cs typeface="Helvetica Neue"/>
                <a:sym typeface="Helvetica Neue"/>
              </a:rPr>
              <a:t> model: to </a:t>
            </a:r>
            <a:r>
              <a:rPr lang="fr-FR" sz="1800" dirty="0" err="1">
                <a:solidFill>
                  <a:srgbClr val="FF0000"/>
                </a:solidFill>
                <a:ea typeface="Helvetica Neue"/>
                <a:cs typeface="Helvetica Neue"/>
                <a:sym typeface="Helvetica Neue"/>
              </a:rPr>
              <a:t>facilitate</a:t>
            </a:r>
            <a:r>
              <a:rPr lang="fr-FR" sz="1800" dirty="0">
                <a:solidFill>
                  <a:srgbClr val="FF0000"/>
                </a:solidFill>
                <a:ea typeface="Helvetica Neue"/>
                <a:cs typeface="Helvetica Neue"/>
                <a:sym typeface="Helvetica Neue"/>
              </a:rPr>
              <a:t> the building of a </a:t>
            </a:r>
            <a:r>
              <a:rPr lang="fr-FR" sz="1800" dirty="0" err="1">
                <a:solidFill>
                  <a:srgbClr val="FF0000"/>
                </a:solidFill>
                <a:ea typeface="Helvetica Neue"/>
                <a:cs typeface="Helvetica Neue"/>
                <a:sym typeface="Helvetica Neue"/>
              </a:rPr>
              <a:t>still</a:t>
            </a:r>
            <a:r>
              <a:rPr lang="fr-FR" sz="1800" dirty="0">
                <a:solidFill>
                  <a:srgbClr val="FF0000"/>
                </a:solidFill>
                <a:ea typeface="Helvetica Neue"/>
                <a:cs typeface="Helvetica Neue"/>
                <a:sym typeface="Helvetica Neue"/>
              </a:rPr>
              <a:t> not mature </a:t>
            </a:r>
            <a:r>
              <a:rPr lang="fr-FR" sz="1800" dirty="0" err="1">
                <a:solidFill>
                  <a:srgbClr val="FF0000"/>
                </a:solidFill>
                <a:ea typeface="Helvetica Neue"/>
                <a:cs typeface="Helvetica Neue"/>
                <a:sym typeface="Helvetica Neue"/>
              </a:rPr>
              <a:t>theory</a:t>
            </a:r>
            <a:r>
              <a:rPr lang="fr-FR" sz="1800" dirty="0">
                <a:solidFill>
                  <a:srgbClr val="FF0000"/>
                </a:solidFill>
                <a:ea typeface="Helvetica Neue"/>
                <a:cs typeface="Helvetica Neue"/>
                <a:sym typeface="Helvetica Neue"/>
              </a:rPr>
              <a:t>: </a:t>
            </a:r>
            <a:r>
              <a:rPr lang="fr-FR" sz="1800" dirty="0">
                <a:ea typeface="Helvetica Neue"/>
                <a:cs typeface="Helvetica Neue"/>
                <a:sym typeface="Helvetica Neue"/>
              </a:rPr>
              <a:t>first formulation of </a:t>
            </a:r>
            <a:r>
              <a:rPr lang="fr-FR" sz="1800" dirty="0" err="1">
                <a:ea typeface="Helvetica Neue"/>
                <a:cs typeface="Helvetica Neue"/>
                <a:sym typeface="Helvetica Neue"/>
              </a:rPr>
              <a:t>regularities</a:t>
            </a:r>
            <a:r>
              <a:rPr lang="fr-FR" sz="1800" dirty="0">
                <a:ea typeface="Helvetica Neue"/>
                <a:cs typeface="Helvetica Neue"/>
                <a:sym typeface="Helvetica Neue"/>
              </a:rPr>
              <a:t> and </a:t>
            </a:r>
            <a:r>
              <a:rPr lang="fr-FR" sz="1800" dirty="0" err="1">
                <a:ea typeface="Helvetica Neue"/>
                <a:cs typeface="Helvetica Neue"/>
                <a:sym typeface="Helvetica Neue"/>
              </a:rPr>
              <a:t>derivations</a:t>
            </a:r>
            <a:r>
              <a:rPr lang="fr-FR" sz="1800" dirty="0">
                <a:ea typeface="Helvetica Neue"/>
                <a:cs typeface="Helvetica Neue"/>
                <a:sym typeface="Helvetica Neue"/>
              </a:rPr>
              <a:t>, but not </a:t>
            </a:r>
            <a:r>
              <a:rPr lang="fr-FR" sz="1800" dirty="0" err="1">
                <a:ea typeface="Helvetica Neue"/>
                <a:cs typeface="Helvetica Neue"/>
                <a:sym typeface="Helvetica Neue"/>
              </a:rPr>
              <a:t>founded</a:t>
            </a:r>
            <a:r>
              <a:rPr lang="fr-FR" sz="1800" dirty="0">
                <a:ea typeface="Helvetica Neue"/>
                <a:cs typeface="Helvetica Neue"/>
                <a:sym typeface="Helvetica Neue"/>
              </a:rPr>
              <a:t> on </a:t>
            </a:r>
            <a:r>
              <a:rPr lang="fr-FR" sz="1800" dirty="0" err="1">
                <a:ea typeface="Helvetica Neue"/>
                <a:cs typeface="Helvetica Neue"/>
                <a:sym typeface="Helvetica Neue"/>
              </a:rPr>
              <a:t>proper</a:t>
            </a:r>
            <a:r>
              <a:rPr lang="fr-FR" sz="1800" dirty="0">
                <a:ea typeface="Helvetica Neue"/>
                <a:cs typeface="Helvetica Neue"/>
                <a:sym typeface="Helvetica Neue"/>
              </a:rPr>
              <a:t> </a:t>
            </a:r>
            <a:r>
              <a:rPr lang="fr-FR" sz="1800" dirty="0" err="1">
                <a:ea typeface="Helvetica Neue"/>
                <a:cs typeface="Helvetica Neue"/>
                <a:sym typeface="Helvetica Neue"/>
              </a:rPr>
              <a:t>principles</a:t>
            </a:r>
            <a:r>
              <a:rPr lang="fr-FR" sz="1800" dirty="0">
                <a:ea typeface="Helvetica Neue"/>
                <a:cs typeface="Helvetica Neue"/>
                <a:sym typeface="Helvetica Neue"/>
              </a:rPr>
              <a:t> and </a:t>
            </a:r>
            <a:r>
              <a:rPr lang="fr-FR" sz="1800" dirty="0" err="1">
                <a:ea typeface="Helvetica Neue"/>
                <a:cs typeface="Helvetica Neue"/>
                <a:sym typeface="Helvetica Neue"/>
              </a:rPr>
              <a:t>axioms</a:t>
            </a:r>
            <a:endParaRPr lang="fr-FR" sz="1800" dirty="0">
              <a:ea typeface="Helvetica Neue"/>
              <a:cs typeface="Helvetica Neue"/>
              <a:sym typeface="Helvetica Neue"/>
            </a:endParaRPr>
          </a:p>
          <a:p>
            <a:pPr marL="685800" lvl="1" indent="-228600" algn="l" rtl="0">
              <a:lnSpc>
                <a:spcPct val="90000"/>
              </a:lnSpc>
              <a:spcBef>
                <a:spcPts val="500"/>
              </a:spcBef>
              <a:spcAft>
                <a:spcPts val="0"/>
              </a:spcAft>
              <a:buClr>
                <a:schemeClr val="dk1"/>
              </a:buClr>
              <a:buSzPts val="2000"/>
              <a:buFont typeface="Noto Sans Symbols"/>
              <a:buChar char="▪"/>
            </a:pPr>
            <a:endParaRPr sz="1800" dirty="0"/>
          </a:p>
          <a:p>
            <a:pPr marL="685800" lvl="1" indent="-228600" algn="l" rtl="0">
              <a:lnSpc>
                <a:spcPct val="90000"/>
              </a:lnSpc>
              <a:spcBef>
                <a:spcPts val="500"/>
              </a:spcBef>
              <a:spcAft>
                <a:spcPts val="0"/>
              </a:spcAft>
              <a:buClr>
                <a:schemeClr val="dk1"/>
              </a:buClr>
              <a:buSzPts val="2000"/>
              <a:buFont typeface="Noto Sans Symbols"/>
              <a:buChar char="▪"/>
            </a:pPr>
            <a:r>
              <a:rPr lang="fr-FR" sz="1800" dirty="0">
                <a:ea typeface="Helvetica Neue"/>
                <a:cs typeface="Helvetica Neue"/>
                <a:sym typeface="Helvetica Neue"/>
              </a:rPr>
              <a:t>11) </a:t>
            </a:r>
            <a:r>
              <a:rPr lang="fr-FR" sz="1800" dirty="0">
                <a:solidFill>
                  <a:srgbClr val="FF0000"/>
                </a:solidFill>
                <a:ea typeface="Helvetica Neue"/>
                <a:cs typeface="Helvetica Neue"/>
                <a:sym typeface="Helvetica Neue"/>
              </a:rPr>
              <a:t>Model </a:t>
            </a:r>
            <a:r>
              <a:rPr lang="fr-FR" sz="1800" i="1" dirty="0">
                <a:solidFill>
                  <a:srgbClr val="FF0000"/>
                </a:solidFill>
                <a:ea typeface="Helvetica Neue"/>
                <a:cs typeface="Helvetica Neue"/>
                <a:sym typeface="Helvetica Neue"/>
              </a:rPr>
              <a:t>of</a:t>
            </a:r>
            <a:r>
              <a:rPr lang="fr-FR" sz="1800" dirty="0">
                <a:solidFill>
                  <a:srgbClr val="FF0000"/>
                </a:solidFill>
                <a:ea typeface="Helvetica Neue"/>
                <a:cs typeface="Helvetica Neue"/>
                <a:sym typeface="Helvetica Neue"/>
              </a:rPr>
              <a:t> a </a:t>
            </a:r>
            <a:r>
              <a:rPr lang="fr-FR" sz="1800" dirty="0" err="1">
                <a:solidFill>
                  <a:srgbClr val="FF0000"/>
                </a:solidFill>
                <a:ea typeface="Helvetica Neue"/>
                <a:cs typeface="Helvetica Neue"/>
                <a:sym typeface="Helvetica Neue"/>
              </a:rPr>
              <a:t>theory</a:t>
            </a:r>
            <a:r>
              <a:rPr lang="fr-FR" sz="1800" dirty="0">
                <a:solidFill>
                  <a:srgbClr val="FF0000"/>
                </a:solidFill>
                <a:ea typeface="Helvetica Neue"/>
                <a:cs typeface="Helvetica Neue"/>
                <a:sym typeface="Helvetica Neue"/>
              </a:rPr>
              <a:t>: to </a:t>
            </a:r>
            <a:r>
              <a:rPr lang="fr-FR" sz="1800" dirty="0" err="1">
                <a:solidFill>
                  <a:srgbClr val="FF0000"/>
                </a:solidFill>
                <a:ea typeface="Helvetica Neue"/>
                <a:cs typeface="Helvetica Neue"/>
                <a:sym typeface="Helvetica Neue"/>
              </a:rPr>
              <a:t>interpret</a:t>
            </a:r>
            <a:r>
              <a:rPr lang="fr-FR" sz="1800" dirty="0">
                <a:solidFill>
                  <a:srgbClr val="FF0000"/>
                </a:solidFill>
                <a:ea typeface="Helvetica Neue"/>
                <a:cs typeface="Helvetica Neue"/>
                <a:sym typeface="Helvetica Neue"/>
              </a:rPr>
              <a:t> a </a:t>
            </a:r>
            <a:r>
              <a:rPr lang="fr-FR" sz="1800" dirty="0" err="1">
                <a:solidFill>
                  <a:srgbClr val="FF0000"/>
                </a:solidFill>
                <a:ea typeface="Helvetica Neue"/>
                <a:cs typeface="Helvetica Neue"/>
                <a:sym typeface="Helvetica Neue"/>
              </a:rPr>
              <a:t>theory</a:t>
            </a:r>
            <a:r>
              <a:rPr lang="fr-FR" sz="1800" dirty="0">
                <a:solidFill>
                  <a:srgbClr val="FF0000"/>
                </a:solidFill>
                <a:ea typeface="Helvetica Neue"/>
                <a:cs typeface="Helvetica Neue"/>
                <a:sym typeface="Helvetica Neue"/>
              </a:rPr>
              <a:t>, </a:t>
            </a:r>
            <a:r>
              <a:rPr lang="fr-FR" sz="1800" dirty="0">
                <a:ea typeface="Helvetica Neue"/>
                <a:cs typeface="Helvetica Neue"/>
                <a:sym typeface="Helvetica Neue"/>
              </a:rPr>
              <a:t>to show </a:t>
            </a:r>
            <a:r>
              <a:rPr lang="fr-FR" sz="1800" dirty="0" err="1">
                <a:ea typeface="Helvetica Neue"/>
                <a:cs typeface="Helvetica Neue"/>
                <a:sym typeface="Helvetica Neue"/>
              </a:rPr>
              <a:t>its</a:t>
            </a:r>
            <a:r>
              <a:rPr lang="fr-FR" sz="1800" dirty="0">
                <a:ea typeface="Helvetica Neue"/>
                <a:cs typeface="Helvetica Neue"/>
                <a:sym typeface="Helvetica Neue"/>
              </a:rPr>
              <a:t> </a:t>
            </a:r>
            <a:r>
              <a:rPr lang="fr-FR" sz="1800" dirty="0" err="1">
                <a:ea typeface="Helvetica Neue"/>
                <a:cs typeface="Helvetica Neue"/>
                <a:sym typeface="Helvetica Neue"/>
              </a:rPr>
              <a:t>visualizability</a:t>
            </a:r>
            <a:r>
              <a:rPr lang="fr-FR" sz="1800" dirty="0">
                <a:ea typeface="Helvetica Neue"/>
                <a:cs typeface="Helvetica Neue"/>
                <a:sym typeface="Helvetica Neue"/>
              </a:rPr>
              <a:t> in </a:t>
            </a:r>
            <a:r>
              <a:rPr lang="fr-FR" sz="1800" dirty="0" err="1">
                <a:ea typeface="Helvetica Neue"/>
                <a:cs typeface="Helvetica Neue"/>
                <a:sym typeface="Helvetica Neue"/>
              </a:rPr>
              <a:t>terms</a:t>
            </a:r>
            <a:r>
              <a:rPr lang="fr-FR" sz="1800" dirty="0">
                <a:ea typeface="Helvetica Neue"/>
                <a:cs typeface="Helvetica Neue"/>
                <a:sym typeface="Helvetica Neue"/>
              </a:rPr>
              <a:t> of mental images or of </a:t>
            </a:r>
            <a:r>
              <a:rPr lang="fr-FR" sz="1800" dirty="0" err="1">
                <a:ea typeface="Helvetica Neue"/>
                <a:cs typeface="Helvetica Neue"/>
                <a:sym typeface="Helvetica Neue"/>
              </a:rPr>
              <a:t>thought</a:t>
            </a:r>
            <a:r>
              <a:rPr lang="fr-FR" sz="1800" dirty="0">
                <a:ea typeface="Helvetica Neue"/>
                <a:cs typeface="Helvetica Neue"/>
                <a:sym typeface="Helvetica Neue"/>
              </a:rPr>
              <a:t> </a:t>
            </a:r>
            <a:r>
              <a:rPr lang="fr-FR" sz="1800" dirty="0" err="1">
                <a:ea typeface="Helvetica Neue"/>
                <a:cs typeface="Helvetica Neue"/>
                <a:sym typeface="Helvetica Neue"/>
              </a:rPr>
              <a:t>experiments</a:t>
            </a:r>
            <a:r>
              <a:rPr lang="fr-FR" sz="1800" dirty="0">
                <a:ea typeface="Helvetica Neue"/>
                <a:cs typeface="Helvetica Neue"/>
                <a:sym typeface="Helvetica Neue"/>
              </a:rPr>
              <a:t> (Boltzmann)</a:t>
            </a:r>
          </a:p>
          <a:p>
            <a:pPr marL="685800" lvl="1" indent="-228600" algn="l" rtl="0">
              <a:lnSpc>
                <a:spcPct val="90000"/>
              </a:lnSpc>
              <a:spcBef>
                <a:spcPts val="500"/>
              </a:spcBef>
              <a:spcAft>
                <a:spcPts val="0"/>
              </a:spcAft>
              <a:buClr>
                <a:schemeClr val="dk1"/>
              </a:buClr>
              <a:buSzPts val="2000"/>
              <a:buFont typeface="Noto Sans Symbols"/>
              <a:buChar char="▪"/>
            </a:pPr>
            <a:endParaRPr sz="1800" dirty="0"/>
          </a:p>
          <a:p>
            <a:pPr marL="685800" lvl="1" indent="-228600" algn="l" rtl="0">
              <a:lnSpc>
                <a:spcPct val="90000"/>
              </a:lnSpc>
              <a:spcBef>
                <a:spcPts val="500"/>
              </a:spcBef>
              <a:spcAft>
                <a:spcPts val="0"/>
              </a:spcAft>
              <a:buClr>
                <a:schemeClr val="dk1"/>
              </a:buClr>
              <a:buSzPts val="2000"/>
              <a:buFont typeface="Noto Sans Symbols"/>
              <a:buChar char="▪"/>
            </a:pPr>
            <a:r>
              <a:rPr lang="fr-FR" sz="1800" dirty="0">
                <a:ea typeface="Helvetica Neue"/>
                <a:cs typeface="Helvetica Neue"/>
                <a:sym typeface="Helvetica Neue"/>
              </a:rPr>
              <a:t>12)</a:t>
            </a:r>
            <a:r>
              <a:rPr lang="fr-FR" sz="1800" dirty="0">
                <a:solidFill>
                  <a:srgbClr val="FF0000"/>
                </a:solidFill>
                <a:ea typeface="Helvetica Neue"/>
                <a:cs typeface="Helvetica Neue"/>
                <a:sym typeface="Helvetica Neue"/>
              </a:rPr>
              <a:t> Model </a:t>
            </a:r>
            <a:r>
              <a:rPr lang="fr-FR" sz="1800" i="1" dirty="0">
                <a:solidFill>
                  <a:srgbClr val="FF0000"/>
                </a:solidFill>
                <a:ea typeface="Helvetica Neue"/>
                <a:cs typeface="Helvetica Neue"/>
                <a:sym typeface="Helvetica Neue"/>
              </a:rPr>
              <a:t>for </a:t>
            </a:r>
            <a:r>
              <a:rPr lang="fr-FR" sz="1800" dirty="0">
                <a:solidFill>
                  <a:srgbClr val="FF0000"/>
                </a:solidFill>
                <a:ea typeface="Helvetica Neue"/>
                <a:cs typeface="Helvetica Neue"/>
                <a:sym typeface="Helvetica Neue"/>
              </a:rPr>
              <a:t>a </a:t>
            </a:r>
            <a:r>
              <a:rPr lang="fr-FR" sz="1800" dirty="0" err="1">
                <a:solidFill>
                  <a:srgbClr val="FF0000"/>
                </a:solidFill>
                <a:ea typeface="Helvetica Neue"/>
                <a:cs typeface="Helvetica Neue"/>
                <a:sym typeface="Helvetica Neue"/>
              </a:rPr>
              <a:t>theory</a:t>
            </a:r>
            <a:r>
              <a:rPr lang="fr-FR" sz="1800" dirty="0">
                <a:solidFill>
                  <a:srgbClr val="FF0000"/>
                </a:solidFill>
                <a:ea typeface="Helvetica Neue"/>
                <a:cs typeface="Helvetica Neue"/>
                <a:sym typeface="Helvetica Neue"/>
              </a:rPr>
              <a:t>: to </a:t>
            </a:r>
            <a:r>
              <a:rPr lang="fr-FR" sz="1800" dirty="0" err="1">
                <a:solidFill>
                  <a:srgbClr val="FF0000"/>
                </a:solidFill>
                <a:ea typeface="Helvetica Neue"/>
                <a:cs typeface="Helvetica Neue"/>
                <a:sym typeface="Helvetica Neue"/>
              </a:rPr>
              <a:t>illustrate</a:t>
            </a:r>
            <a:r>
              <a:rPr lang="fr-FR" sz="1800" dirty="0">
                <a:solidFill>
                  <a:srgbClr val="FF0000"/>
                </a:solidFill>
                <a:ea typeface="Helvetica Neue"/>
                <a:cs typeface="Helvetica Neue"/>
                <a:sym typeface="Helvetica Neue"/>
              </a:rPr>
              <a:t> a </a:t>
            </a:r>
            <a:r>
              <a:rPr lang="fr-FR" sz="1800" dirty="0" err="1">
                <a:solidFill>
                  <a:srgbClr val="FF0000"/>
                </a:solidFill>
                <a:ea typeface="Helvetica Neue"/>
                <a:cs typeface="Helvetica Neue"/>
                <a:sym typeface="Helvetica Neue"/>
              </a:rPr>
              <a:t>given</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theory</a:t>
            </a:r>
            <a:r>
              <a:rPr lang="fr-FR" sz="1800" dirty="0">
                <a:solidFill>
                  <a:srgbClr val="FF0000"/>
                </a:solidFill>
                <a:ea typeface="Helvetica Neue"/>
                <a:cs typeface="Helvetica Neue"/>
                <a:sym typeface="Helvetica Neue"/>
              </a:rPr>
              <a:t> by </a:t>
            </a:r>
            <a:r>
              <a:rPr lang="fr-FR" sz="1800" dirty="0" err="1">
                <a:solidFill>
                  <a:srgbClr val="FF0000"/>
                </a:solidFill>
                <a:ea typeface="Helvetica Neue"/>
                <a:cs typeface="Helvetica Neue"/>
                <a:sym typeface="Helvetica Neue"/>
              </a:rPr>
              <a:t>another</a:t>
            </a:r>
            <a:r>
              <a:rPr lang="fr-FR" sz="1800" dirty="0">
                <a:solidFill>
                  <a:srgbClr val="FF0000"/>
                </a:solidFill>
                <a:ea typeface="Helvetica Neue"/>
                <a:cs typeface="Helvetica Neue"/>
                <a:sym typeface="Helvetica Neue"/>
              </a:rPr>
              <a:t> one </a:t>
            </a:r>
            <a:r>
              <a:rPr lang="fr-FR" sz="1800" dirty="0">
                <a:ea typeface="Helvetica Neue"/>
                <a:cs typeface="Helvetica Neue"/>
                <a:sym typeface="Helvetica Neue"/>
              </a:rPr>
              <a:t>(Maxwell): </a:t>
            </a:r>
            <a:r>
              <a:rPr lang="fr-FR" sz="1800" dirty="0" err="1">
                <a:ea typeface="Helvetica Neue"/>
                <a:cs typeface="Helvetica Neue"/>
                <a:sym typeface="Helvetica Neue"/>
              </a:rPr>
              <a:t>search</a:t>
            </a:r>
            <a:r>
              <a:rPr lang="fr-FR" sz="1800" dirty="0">
                <a:ea typeface="Helvetica Neue"/>
                <a:cs typeface="Helvetica Neue"/>
                <a:sym typeface="Helvetica Neue"/>
              </a:rPr>
              <a:t> for </a:t>
            </a:r>
            <a:r>
              <a:rPr lang="fr-FR" sz="1800" dirty="0" err="1">
                <a:ea typeface="Helvetica Neue"/>
                <a:cs typeface="Helvetica Neue"/>
                <a:sym typeface="Helvetica Neue"/>
              </a:rPr>
              <a:t>mathematical</a:t>
            </a:r>
            <a:r>
              <a:rPr lang="fr-FR" sz="1800" dirty="0">
                <a:ea typeface="Helvetica Neue"/>
                <a:cs typeface="Helvetica Neue"/>
                <a:sym typeface="Helvetica Neue"/>
              </a:rPr>
              <a:t> analogies (</a:t>
            </a:r>
            <a:r>
              <a:rPr lang="fr-FR" sz="1800" dirty="0" err="1">
                <a:ea typeface="Helvetica Neue"/>
                <a:cs typeface="Helvetica Neue"/>
                <a:sym typeface="Helvetica Neue"/>
              </a:rPr>
              <a:t>geometrical</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to </a:t>
            </a:r>
            <a:r>
              <a:rPr lang="fr-FR" sz="1800" dirty="0" err="1">
                <a:ea typeface="Helvetica Neue"/>
                <a:cs typeface="Helvetica Neue"/>
                <a:sym typeface="Helvetica Neue"/>
              </a:rPr>
              <a:t>facilitate</a:t>
            </a:r>
            <a:r>
              <a:rPr lang="fr-FR" sz="1800" dirty="0">
                <a:ea typeface="Helvetica Neue"/>
                <a:cs typeface="Helvetica Neue"/>
                <a:sym typeface="Helvetica Neue"/>
              </a:rPr>
              <a:t> the </a:t>
            </a:r>
            <a:r>
              <a:rPr lang="fr-FR" sz="1800" dirty="0" err="1">
                <a:ea typeface="Helvetica Neue"/>
                <a:cs typeface="Helvetica Neue"/>
                <a:sym typeface="Helvetica Neue"/>
              </a:rPr>
              <a:t>calculus</a:t>
            </a:r>
            <a:endParaRPr sz="1800" dirty="0"/>
          </a:p>
        </p:txBody>
      </p:sp>
      <p:sp>
        <p:nvSpPr>
          <p:cNvPr id="247" name="Google Shape;24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fr-FR" sz="1200">
                <a:solidFill>
                  <a:srgbClr val="898989"/>
                </a:solidFill>
                <a:latin typeface="Calibri"/>
                <a:ea typeface="Calibri"/>
                <a:cs typeface="Calibri"/>
                <a:sym typeface="Calibri"/>
              </a:rPr>
              <a:t>28</a:t>
            </a:fld>
            <a:endParaRPr sz="1200">
              <a:solidFill>
                <a:srgbClr val="898989"/>
              </a:solidFill>
              <a:latin typeface="Calibri"/>
              <a:ea typeface="Calibri"/>
              <a:cs typeface="Calibri"/>
              <a:sym typeface="Calibri"/>
            </a:endParaRPr>
          </a:p>
        </p:txBody>
      </p:sp>
      <p:sp>
        <p:nvSpPr>
          <p:cNvPr id="5" name="Google Shape;231;p16">
            <a:extLst>
              <a:ext uri="{FF2B5EF4-FFF2-40B4-BE49-F238E27FC236}">
                <a16:creationId xmlns:a16="http://schemas.microsoft.com/office/drawing/2014/main" id="{160B2706-CEB6-4BDF-BA87-D7280009DBA1}"/>
              </a:ext>
            </a:extLst>
          </p:cNvPr>
          <p:cNvSpPr txBox="1">
            <a:spLocks/>
          </p:cNvSpPr>
          <p:nvPr/>
        </p:nvSpPr>
        <p:spPr>
          <a:xfrm>
            <a:off x="10119154" y="35785"/>
            <a:ext cx="2027801" cy="1143000"/>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buFont typeface="Calibri"/>
              <a:buNone/>
            </a:pPr>
            <a:r>
              <a:rPr lang="fr-FR" sz="1200" b="1"/>
              <a:t>Source : Varenne (2008, 2013)</a:t>
            </a:r>
            <a:endParaRPr lang="fr-FR" dirty="0"/>
          </a:p>
        </p:txBody>
      </p:sp>
      <p:sp>
        <p:nvSpPr>
          <p:cNvPr id="6" name="Rectangle : coins arrondis 5">
            <a:extLst>
              <a:ext uri="{FF2B5EF4-FFF2-40B4-BE49-F238E27FC236}">
                <a16:creationId xmlns:a16="http://schemas.microsoft.com/office/drawing/2014/main" id="{686FF928-C0C4-4E73-A2A1-2DC26D9E9F48}"/>
              </a:ext>
            </a:extLst>
          </p:cNvPr>
          <p:cNvSpPr/>
          <p:nvPr/>
        </p:nvSpPr>
        <p:spPr>
          <a:xfrm>
            <a:off x="506187" y="136526"/>
            <a:ext cx="438422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On 20 functions of models (3/5)</a:t>
            </a:r>
            <a:endParaRPr lang="fr-FR" sz="2400" b="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8"/>
          <p:cNvSpPr txBox="1">
            <a:spLocks noGrp="1"/>
          </p:cNvSpPr>
          <p:nvPr>
            <p:ph type="body" idx="1"/>
          </p:nvPr>
        </p:nvSpPr>
        <p:spPr>
          <a:xfrm>
            <a:off x="106137" y="1232182"/>
            <a:ext cx="11781066" cy="3560252"/>
          </a:xfrm>
          <a:prstGeom prst="rect">
            <a:avLst/>
          </a:prstGeom>
          <a:solidFill>
            <a:schemeClr val="bg1"/>
          </a:solid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0000"/>
              </a:buClr>
              <a:buSzPts val="3100"/>
              <a:buNone/>
            </a:pPr>
            <a:r>
              <a:rPr lang="fr-FR" sz="1800" b="1" dirty="0">
                <a:solidFill>
                  <a:srgbClr val="FF0000"/>
                </a:solidFill>
                <a:ea typeface="Helvetica Neue"/>
                <a:cs typeface="Helvetica Neue"/>
                <a:sym typeface="Helvetica Neue"/>
              </a:rPr>
              <a:t>III- </a:t>
            </a:r>
            <a:r>
              <a:rPr lang="fr-FR" sz="1800" b="1" dirty="0">
                <a:ea typeface="Helvetica Neue"/>
                <a:cs typeface="Helvetica Neue"/>
                <a:sym typeface="Helvetica Neue"/>
              </a:rPr>
              <a:t>To </a:t>
            </a:r>
            <a:r>
              <a:rPr lang="fr-FR" sz="1800" b="1" dirty="0" err="1">
                <a:solidFill>
                  <a:srgbClr val="FF0000"/>
                </a:solidFill>
                <a:ea typeface="Helvetica Neue"/>
                <a:cs typeface="Helvetica Neue"/>
                <a:sym typeface="Helvetica Neue"/>
              </a:rPr>
              <a:t>facilitate</a:t>
            </a:r>
            <a:r>
              <a:rPr lang="fr-FR" sz="1800" b="1" dirty="0">
                <a:solidFill>
                  <a:srgbClr val="FF0000"/>
                </a:solidFill>
                <a:ea typeface="Helvetica Neue"/>
                <a:cs typeface="Helvetica Neue"/>
                <a:sym typeface="Helvetica Neue"/>
              </a:rPr>
              <a:t> a </a:t>
            </a:r>
            <a:r>
              <a:rPr lang="fr-FR" sz="1800" b="1" dirty="0" err="1">
                <a:solidFill>
                  <a:srgbClr val="FF0000"/>
                </a:solidFill>
                <a:ea typeface="Helvetica Neue"/>
                <a:cs typeface="Helvetica Neue"/>
                <a:sym typeface="Helvetica Neue"/>
              </a:rPr>
              <a:t>theorization</a:t>
            </a:r>
            <a:endParaRPr lang="fr-FR" sz="1800" b="1" dirty="0">
              <a:solidFill>
                <a:srgbClr val="FF0000"/>
              </a:solidFill>
              <a:ea typeface="Helvetica Neue"/>
              <a:cs typeface="Helvetica Neue"/>
              <a:sym typeface="Helvetica Neue"/>
            </a:endParaRPr>
          </a:p>
          <a:p>
            <a:pPr marL="0" lvl="0" indent="0" algn="l" rtl="0">
              <a:lnSpc>
                <a:spcPct val="90000"/>
              </a:lnSpc>
              <a:spcBef>
                <a:spcPts val="0"/>
              </a:spcBef>
              <a:spcAft>
                <a:spcPts val="0"/>
              </a:spcAft>
              <a:buClr>
                <a:srgbClr val="FF0000"/>
              </a:buClr>
              <a:buSzPts val="3100"/>
              <a:buNone/>
            </a:pPr>
            <a:endParaRPr sz="1800" dirty="0"/>
          </a:p>
          <a:p>
            <a:pPr marL="685800" lvl="1" indent="-228600" algn="l" rtl="0">
              <a:lnSpc>
                <a:spcPct val="90000"/>
              </a:lnSpc>
              <a:spcBef>
                <a:spcPts val="500"/>
              </a:spcBef>
              <a:spcAft>
                <a:spcPts val="0"/>
              </a:spcAft>
              <a:buClr>
                <a:schemeClr val="dk1"/>
              </a:buClr>
              <a:buSzPts val="2000"/>
              <a:buFont typeface="Noto Sans Symbols"/>
              <a:buChar char="▪"/>
            </a:pPr>
            <a:r>
              <a:rPr lang="fr-FR" sz="1800" dirty="0">
                <a:ea typeface="Helvetica Neue"/>
                <a:cs typeface="Helvetica Neue"/>
                <a:sym typeface="Helvetica Neue"/>
              </a:rPr>
              <a:t>13) </a:t>
            </a:r>
            <a:r>
              <a:rPr lang="fr-FR" sz="1800" dirty="0">
                <a:solidFill>
                  <a:srgbClr val="FF0000"/>
                </a:solidFill>
                <a:ea typeface="Helvetica Neue"/>
                <a:cs typeface="Helvetica Neue"/>
                <a:sym typeface="Helvetica Neue"/>
              </a:rPr>
              <a:t>To test the </a:t>
            </a:r>
            <a:r>
              <a:rPr lang="fr-FR" sz="1800" dirty="0" err="1">
                <a:solidFill>
                  <a:srgbClr val="FF0000"/>
                </a:solidFill>
                <a:ea typeface="Helvetica Neue"/>
                <a:cs typeface="Helvetica Neue"/>
                <a:sym typeface="Helvetica Neue"/>
              </a:rPr>
              <a:t>inner</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coherence</a:t>
            </a:r>
            <a:r>
              <a:rPr lang="fr-FR" sz="1800" dirty="0">
                <a:solidFill>
                  <a:srgbClr val="FF0000"/>
                </a:solidFill>
                <a:ea typeface="Helvetica Neue"/>
                <a:cs typeface="Helvetica Neue"/>
                <a:sym typeface="Helvetica Neue"/>
              </a:rPr>
              <a:t> of a </a:t>
            </a:r>
            <a:r>
              <a:rPr lang="fr-FR" sz="1800" dirty="0" err="1">
                <a:solidFill>
                  <a:srgbClr val="FF0000"/>
                </a:solidFill>
                <a:ea typeface="Helvetica Neue"/>
                <a:cs typeface="Helvetica Neue"/>
                <a:sym typeface="Helvetica Neue"/>
              </a:rPr>
              <a:t>given</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theory</a:t>
            </a:r>
            <a:r>
              <a:rPr lang="fr-FR" sz="1800" dirty="0">
                <a:solidFill>
                  <a:srgbClr val="FF0000"/>
                </a:solidFill>
                <a:ea typeface="Helvetica Neue"/>
                <a:cs typeface="Helvetica Neue"/>
                <a:sym typeface="Helvetica Neue"/>
              </a:rPr>
              <a:t> </a:t>
            </a:r>
            <a:r>
              <a:rPr lang="fr-FR" sz="1800" dirty="0">
                <a:ea typeface="Helvetica Neue"/>
                <a:cs typeface="Helvetica Neue"/>
                <a:sym typeface="Helvetica Neue"/>
              </a:rPr>
              <a:t>(</a:t>
            </a:r>
            <a:r>
              <a:rPr lang="fr-FR" sz="1800" dirty="0" err="1">
                <a:ea typeface="Helvetica Neue"/>
                <a:cs typeface="Helvetica Neue"/>
                <a:sym typeface="Helvetica Neue"/>
              </a:rPr>
              <a:t>link</a:t>
            </a:r>
            <a:r>
              <a:rPr lang="fr-FR" sz="1800" dirty="0">
                <a:ea typeface="Helvetica Neue"/>
                <a:cs typeface="Helvetica Neue"/>
                <a:sym typeface="Helvetica Neue"/>
              </a:rPr>
              <a:t> </a:t>
            </a:r>
            <a:r>
              <a:rPr lang="fr-FR" sz="1800" dirty="0" err="1">
                <a:ea typeface="Helvetica Neue"/>
                <a:cs typeface="Helvetica Neue"/>
                <a:sym typeface="Helvetica Neue"/>
              </a:rPr>
              <a:t>with</a:t>
            </a:r>
            <a:r>
              <a:rPr lang="fr-FR" sz="1800" dirty="0">
                <a:ea typeface="Helvetica Neue"/>
                <a:cs typeface="Helvetica Neue"/>
                <a:sym typeface="Helvetica Neue"/>
              </a:rPr>
              <a:t> the </a:t>
            </a:r>
            <a:r>
              <a:rPr lang="fr-FR" sz="1800" dirty="0" err="1">
                <a:ea typeface="Helvetica Neue"/>
                <a:cs typeface="Helvetica Neue"/>
                <a:sym typeface="Helvetica Neue"/>
              </a:rPr>
              <a:t>mathematical</a:t>
            </a:r>
            <a:r>
              <a:rPr lang="fr-FR" sz="1800" dirty="0">
                <a:ea typeface="Helvetica Neue"/>
                <a:cs typeface="Helvetica Neue"/>
                <a:sym typeface="Helvetica Neue"/>
              </a:rPr>
              <a:t> </a:t>
            </a:r>
            <a:r>
              <a:rPr lang="fr-FR" sz="1800" dirty="0" err="1">
                <a:ea typeface="Helvetica Neue"/>
                <a:cs typeface="Helvetica Neue"/>
                <a:sym typeface="Helvetica Neue"/>
              </a:rPr>
              <a:t>theory</a:t>
            </a:r>
            <a:r>
              <a:rPr lang="fr-FR" sz="1800" dirty="0">
                <a:ea typeface="Helvetica Neue"/>
                <a:cs typeface="Helvetica Neue"/>
                <a:sym typeface="Helvetica Neue"/>
              </a:rPr>
              <a:t> of </a:t>
            </a:r>
            <a:r>
              <a:rPr lang="fr-FR" sz="1800" dirty="0" err="1">
                <a:ea typeface="Helvetica Neue"/>
                <a:cs typeface="Helvetica Neue"/>
                <a:sym typeface="Helvetica Neue"/>
              </a:rPr>
              <a:t>models</a:t>
            </a:r>
            <a:r>
              <a:rPr lang="fr-FR" sz="1800" dirty="0">
                <a:ea typeface="Helvetica Neue"/>
                <a:cs typeface="Helvetica Neue"/>
                <a:sym typeface="Helvetica Neue"/>
              </a:rPr>
              <a:t> in </a:t>
            </a:r>
            <a:r>
              <a:rPr lang="fr-FR" sz="1800" dirty="0" err="1">
                <a:ea typeface="Helvetica Neue"/>
                <a:cs typeface="Helvetica Neue"/>
                <a:sym typeface="Helvetica Neue"/>
              </a:rPr>
              <a:t>logic</a:t>
            </a:r>
            <a:r>
              <a:rPr lang="fr-FR" sz="1800" dirty="0">
                <a:ea typeface="Helvetica Neue"/>
                <a:cs typeface="Helvetica Neue"/>
                <a:sym typeface="Helvetica Neue"/>
              </a:rPr>
              <a:t> and </a:t>
            </a:r>
            <a:r>
              <a:rPr lang="fr-FR" sz="1800" dirty="0" err="1">
                <a:ea typeface="Helvetica Neue"/>
                <a:cs typeface="Helvetica Neue"/>
                <a:sym typeface="Helvetica Neue"/>
              </a:rPr>
              <a:t>mathematics</a:t>
            </a:r>
            <a:endParaRPr sz="1800" dirty="0"/>
          </a:p>
          <a:p>
            <a:pPr marL="685800" lvl="1" indent="-228600" algn="l" rtl="0">
              <a:lnSpc>
                <a:spcPct val="90000"/>
              </a:lnSpc>
              <a:spcBef>
                <a:spcPts val="500"/>
              </a:spcBef>
              <a:spcAft>
                <a:spcPts val="0"/>
              </a:spcAft>
              <a:buClr>
                <a:schemeClr val="dk1"/>
              </a:buClr>
              <a:buSzPts val="2000"/>
              <a:buFont typeface="Noto Sans Symbols"/>
              <a:buChar char="▪"/>
            </a:pPr>
            <a:endParaRPr lang="fr-FR" sz="1800" dirty="0">
              <a:ea typeface="Helvetica Neue"/>
              <a:cs typeface="Helvetica Neue"/>
              <a:sym typeface="Helvetica Neue"/>
            </a:endParaRPr>
          </a:p>
          <a:p>
            <a:pPr marL="685800" lvl="1" indent="-228600" algn="l" rtl="0">
              <a:lnSpc>
                <a:spcPct val="90000"/>
              </a:lnSpc>
              <a:spcBef>
                <a:spcPts val="500"/>
              </a:spcBef>
              <a:spcAft>
                <a:spcPts val="0"/>
              </a:spcAft>
              <a:buClr>
                <a:schemeClr val="dk1"/>
              </a:buClr>
              <a:buSzPts val="2000"/>
              <a:buFont typeface="Noto Sans Symbols"/>
              <a:buChar char="▪"/>
            </a:pPr>
            <a:r>
              <a:rPr lang="fr-FR" sz="1800" dirty="0">
                <a:ea typeface="Helvetica Neue"/>
                <a:cs typeface="Helvetica Neue"/>
                <a:sym typeface="Helvetica Neue"/>
              </a:rPr>
              <a:t>14) </a:t>
            </a:r>
            <a:r>
              <a:rPr lang="fr-FR" sz="1800" dirty="0">
                <a:solidFill>
                  <a:srgbClr val="FF0000"/>
                </a:solidFill>
                <a:ea typeface="Helvetica Neue"/>
                <a:cs typeface="Helvetica Neue"/>
                <a:sym typeface="Helvetica Neue"/>
              </a:rPr>
              <a:t>To </a:t>
            </a:r>
            <a:r>
              <a:rPr lang="fr-FR" sz="1800" dirty="0" err="1">
                <a:solidFill>
                  <a:srgbClr val="FF0000"/>
                </a:solidFill>
                <a:ea typeface="Helvetica Neue"/>
                <a:cs typeface="Helvetica Neue"/>
                <a:sym typeface="Helvetica Neue"/>
              </a:rPr>
              <a:t>facilitate</a:t>
            </a:r>
            <a:r>
              <a:rPr lang="fr-FR" sz="1800" dirty="0">
                <a:solidFill>
                  <a:srgbClr val="FF0000"/>
                </a:solidFill>
                <a:ea typeface="Helvetica Neue"/>
                <a:cs typeface="Helvetica Neue"/>
                <a:sym typeface="Helvetica Neue"/>
              </a:rPr>
              <a:t> the application of the </a:t>
            </a:r>
            <a:r>
              <a:rPr lang="fr-FR" sz="1800" dirty="0" err="1">
                <a:solidFill>
                  <a:srgbClr val="FF0000"/>
                </a:solidFill>
                <a:ea typeface="Helvetica Neue"/>
                <a:cs typeface="Helvetica Neue"/>
                <a:sym typeface="Helvetica Neue"/>
              </a:rPr>
              <a:t>theory</a:t>
            </a:r>
            <a:r>
              <a:rPr lang="fr-FR" sz="1800" dirty="0">
                <a:solidFill>
                  <a:srgbClr val="FF0000"/>
                </a:solidFill>
                <a:ea typeface="Helvetica Neue"/>
                <a:cs typeface="Helvetica Neue"/>
                <a:sym typeface="Helvetica Neue"/>
              </a:rPr>
              <a:t>, </a:t>
            </a:r>
            <a:r>
              <a:rPr lang="fr-FR" sz="1800" i="1" dirty="0">
                <a:ea typeface="Helvetica Neue"/>
                <a:cs typeface="Helvetica Neue"/>
                <a:sym typeface="Helvetica Neue"/>
              </a:rPr>
              <a:t>i.e. </a:t>
            </a:r>
            <a:r>
              <a:rPr lang="fr-FR" sz="1800" dirty="0" err="1">
                <a:ea typeface="Helvetica Neue"/>
                <a:cs typeface="Helvetica Neue"/>
                <a:sym typeface="Helvetica Neue"/>
              </a:rPr>
              <a:t>its</a:t>
            </a:r>
            <a:r>
              <a:rPr lang="fr-FR" sz="1800" dirty="0">
                <a:ea typeface="Helvetica Neue"/>
                <a:cs typeface="Helvetica Neue"/>
                <a:sym typeface="Helvetica Neue"/>
              </a:rPr>
              <a:t> </a:t>
            </a:r>
            <a:r>
              <a:rPr lang="fr-FR" sz="1800" dirty="0" err="1">
                <a:ea typeface="Helvetica Neue"/>
                <a:cs typeface="Helvetica Neue"/>
                <a:sym typeface="Helvetica Neue"/>
              </a:rPr>
              <a:t>reconnection</a:t>
            </a:r>
            <a:r>
              <a:rPr lang="fr-FR" sz="1800" dirty="0">
                <a:ea typeface="Helvetica Neue"/>
                <a:cs typeface="Helvetica Neue"/>
                <a:sym typeface="Helvetica Neue"/>
              </a:rPr>
              <a:t> </a:t>
            </a:r>
            <a:r>
              <a:rPr lang="fr-FR" sz="1800" dirty="0" err="1">
                <a:ea typeface="Helvetica Neue"/>
                <a:cs typeface="Helvetica Neue"/>
                <a:sym typeface="Helvetica Neue"/>
              </a:rPr>
              <a:t>with</a:t>
            </a:r>
            <a:r>
              <a:rPr lang="fr-FR" sz="1800" dirty="0">
                <a:ea typeface="Helvetica Neue"/>
                <a:cs typeface="Helvetica Neue"/>
                <a:sym typeface="Helvetica Neue"/>
              </a:rPr>
              <a:t> the data. </a:t>
            </a:r>
            <a:endParaRPr sz="1800" dirty="0"/>
          </a:p>
          <a:p>
            <a:pPr marL="1143000" lvl="2" indent="-228600" algn="l" rtl="0">
              <a:lnSpc>
                <a:spcPct val="90000"/>
              </a:lnSpc>
              <a:spcBef>
                <a:spcPts val="500"/>
              </a:spcBef>
              <a:spcAft>
                <a:spcPts val="0"/>
              </a:spcAft>
              <a:buClr>
                <a:schemeClr val="dk1"/>
              </a:buClr>
              <a:buSzPts val="1600"/>
              <a:buFont typeface="Noto Sans Symbols"/>
              <a:buChar char="▪"/>
            </a:pPr>
            <a:r>
              <a:rPr lang="fr-FR" sz="1800" i="1" dirty="0">
                <a:ea typeface="Helvetica Neue"/>
                <a:cs typeface="Helvetica Neue"/>
                <a:sym typeface="Helvetica Neue"/>
              </a:rPr>
              <a:t>e.g.</a:t>
            </a:r>
            <a:r>
              <a:rPr lang="fr-FR" sz="1800" dirty="0">
                <a:ea typeface="Helvetica Neue"/>
                <a:cs typeface="Helvetica Neue"/>
                <a:sym typeface="Helvetica Neue"/>
              </a:rPr>
              <a:t> an </a:t>
            </a:r>
            <a:r>
              <a:rPr lang="fr-FR" sz="1800" dirty="0" err="1">
                <a:ea typeface="Helvetica Neue"/>
                <a:cs typeface="Helvetica Neue"/>
                <a:sym typeface="Helvetica Neue"/>
              </a:rPr>
              <a:t>intermediate</a:t>
            </a:r>
            <a:r>
              <a:rPr lang="fr-FR" sz="1800" dirty="0">
                <a:ea typeface="Helvetica Neue"/>
                <a:cs typeface="Helvetica Neue"/>
                <a:sym typeface="Helvetica Neue"/>
              </a:rPr>
              <a:t> model </a:t>
            </a:r>
            <a:r>
              <a:rPr lang="fr-FR" sz="1800" dirty="0" err="1">
                <a:ea typeface="Helvetica Neue"/>
                <a:cs typeface="Helvetica Neue"/>
                <a:sym typeface="Helvetica Neue"/>
              </a:rPr>
              <a:t>between</a:t>
            </a:r>
            <a:r>
              <a:rPr lang="fr-FR" sz="1800" dirty="0">
                <a:ea typeface="Helvetica Neue"/>
                <a:cs typeface="Helvetica Neue"/>
                <a:sym typeface="Helvetica Neue"/>
              </a:rPr>
              <a:t> the </a:t>
            </a:r>
            <a:r>
              <a:rPr lang="fr-FR" sz="1800" dirty="0" err="1">
                <a:ea typeface="Helvetica Neue"/>
                <a:cs typeface="Helvetica Neue"/>
                <a:sym typeface="Helvetica Neue"/>
              </a:rPr>
              <a:t>theory</a:t>
            </a:r>
            <a:r>
              <a:rPr lang="fr-FR" sz="1800" dirty="0">
                <a:ea typeface="Helvetica Neue"/>
                <a:cs typeface="Helvetica Neue"/>
                <a:sym typeface="Helvetica Neue"/>
              </a:rPr>
              <a:t> and the model of data (</a:t>
            </a:r>
            <a:r>
              <a:rPr lang="fr-FR" sz="1800" dirty="0" err="1">
                <a:ea typeface="Helvetica Neue"/>
                <a:cs typeface="Helvetica Neue"/>
                <a:sym typeface="Helvetica Neue"/>
              </a:rPr>
              <a:t>rules</a:t>
            </a:r>
            <a:r>
              <a:rPr lang="fr-FR" sz="1800" dirty="0">
                <a:ea typeface="Helvetica Neue"/>
                <a:cs typeface="Helvetica Neue"/>
                <a:sym typeface="Helvetica Neue"/>
              </a:rPr>
              <a:t> of </a:t>
            </a:r>
            <a:r>
              <a:rPr lang="fr-FR" sz="1800" dirty="0" err="1">
                <a:ea typeface="Helvetica Neue"/>
                <a:cs typeface="Helvetica Neue"/>
                <a:sym typeface="Helvetica Neue"/>
              </a:rPr>
              <a:t>correspondence</a:t>
            </a:r>
            <a:r>
              <a:rPr lang="fr-FR" sz="1800" dirty="0">
                <a:ea typeface="Helvetica Neue"/>
                <a:cs typeface="Helvetica Neue"/>
                <a:sym typeface="Helvetica Neue"/>
              </a:rPr>
              <a:t>).</a:t>
            </a:r>
            <a:endParaRPr sz="1800" dirty="0"/>
          </a:p>
          <a:p>
            <a:pPr marL="1143000" lvl="2" indent="-228600" algn="l" rtl="0">
              <a:lnSpc>
                <a:spcPct val="90000"/>
              </a:lnSpc>
              <a:spcBef>
                <a:spcPts val="500"/>
              </a:spcBef>
              <a:spcAft>
                <a:spcPts val="0"/>
              </a:spcAft>
              <a:buClr>
                <a:schemeClr val="dk1"/>
              </a:buClr>
              <a:buSzPts val="1600"/>
              <a:buFont typeface="Noto Sans Symbols"/>
              <a:buChar char="▪"/>
            </a:pPr>
            <a:r>
              <a:rPr lang="fr-FR" sz="1800" i="1" dirty="0">
                <a:ea typeface="Helvetica Neue"/>
                <a:cs typeface="Helvetica Neue"/>
                <a:sym typeface="Helvetica Neue"/>
              </a:rPr>
              <a:t>e.g. </a:t>
            </a:r>
            <a:r>
              <a:rPr lang="fr-FR" sz="1800" i="1" dirty="0" err="1">
                <a:ea typeface="Helvetica Neue"/>
                <a:cs typeface="Helvetica Neue"/>
                <a:sym typeface="Helvetica Neue"/>
              </a:rPr>
              <a:t>a</a:t>
            </a:r>
            <a:r>
              <a:rPr lang="fr-FR" sz="1800" dirty="0" err="1">
                <a:ea typeface="Helvetica Neue"/>
                <a:cs typeface="Helvetica Neue"/>
                <a:sym typeface="Helvetica Neue"/>
              </a:rPr>
              <a:t>pproximate</a:t>
            </a:r>
            <a:r>
              <a:rPr lang="fr-FR" sz="1800" dirty="0">
                <a:ea typeface="Helvetica Neue"/>
                <a:cs typeface="Helvetica Neue"/>
                <a:sym typeface="Helvetica Neue"/>
              </a:rPr>
              <a:t> </a:t>
            </a:r>
            <a:r>
              <a:rPr lang="fr-FR" sz="1800" dirty="0" err="1">
                <a:ea typeface="Helvetica Neue"/>
                <a:cs typeface="Helvetica Neue"/>
                <a:sym typeface="Helvetica Neue"/>
              </a:rPr>
              <a:t>heuristic</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or </a:t>
            </a:r>
            <a:r>
              <a:rPr lang="fr-FR" sz="1800" dirty="0" err="1">
                <a:ea typeface="Helvetica Neue"/>
                <a:cs typeface="Helvetica Neue"/>
                <a:sym typeface="Helvetica Neue"/>
              </a:rPr>
              <a:t>asymptotical</a:t>
            </a:r>
            <a:r>
              <a:rPr lang="fr-FR" sz="1800" dirty="0">
                <a:ea typeface="Helvetica Neue"/>
                <a:cs typeface="Helvetica Neue"/>
                <a:sym typeface="Helvetica Neue"/>
              </a:rPr>
              <a:t> </a:t>
            </a:r>
            <a:r>
              <a:rPr lang="fr-FR" sz="1800" dirty="0" err="1">
                <a:ea typeface="Helvetica Neue"/>
                <a:cs typeface="Helvetica Neue"/>
                <a:sym typeface="Helvetica Neue"/>
              </a:rPr>
              <a:t>models</a:t>
            </a:r>
            <a:r>
              <a:rPr lang="fr-FR" sz="1800" dirty="0">
                <a:ea typeface="Helvetica Neue"/>
                <a:cs typeface="Helvetica Neue"/>
                <a:sym typeface="Helvetica Neue"/>
              </a:rPr>
              <a:t> of Navier-Stokes </a:t>
            </a:r>
            <a:r>
              <a:rPr lang="fr-FR" sz="1800" dirty="0" err="1">
                <a:ea typeface="Helvetica Neue"/>
                <a:cs typeface="Helvetica Neue"/>
                <a:sym typeface="Helvetica Neue"/>
              </a:rPr>
              <a:t>equations</a:t>
            </a:r>
            <a:r>
              <a:rPr lang="fr-FR" sz="1800" dirty="0">
                <a:ea typeface="Helvetica Neue"/>
                <a:cs typeface="Helvetica Neue"/>
                <a:sym typeface="Helvetica Neue"/>
              </a:rPr>
              <a:t> in </a:t>
            </a:r>
            <a:r>
              <a:rPr lang="fr-FR" sz="1800" dirty="0" err="1">
                <a:ea typeface="Helvetica Neue"/>
                <a:cs typeface="Helvetica Neue"/>
                <a:sym typeface="Helvetica Neue"/>
              </a:rPr>
              <a:t>fluid</a:t>
            </a:r>
            <a:r>
              <a:rPr lang="fr-FR" sz="1800" dirty="0">
                <a:ea typeface="Helvetica Neue"/>
                <a:cs typeface="Helvetica Neue"/>
                <a:sym typeface="Helvetica Neue"/>
              </a:rPr>
              <a:t> </a:t>
            </a:r>
            <a:r>
              <a:rPr lang="fr-FR" sz="1800" dirty="0" err="1">
                <a:ea typeface="Helvetica Neue"/>
                <a:cs typeface="Helvetica Neue"/>
                <a:sym typeface="Helvetica Neue"/>
              </a:rPr>
              <a:t>dynamics</a:t>
            </a:r>
            <a:endParaRPr sz="1800" dirty="0"/>
          </a:p>
          <a:p>
            <a:pPr marL="685800" lvl="1" indent="-228600" algn="l" rtl="0">
              <a:lnSpc>
                <a:spcPct val="90000"/>
              </a:lnSpc>
              <a:spcBef>
                <a:spcPts val="500"/>
              </a:spcBef>
              <a:spcAft>
                <a:spcPts val="0"/>
              </a:spcAft>
              <a:buClr>
                <a:schemeClr val="dk1"/>
              </a:buClr>
              <a:buSzPts val="2000"/>
              <a:buFont typeface="Noto Sans Symbols"/>
              <a:buChar char="▪"/>
            </a:pPr>
            <a:endParaRPr lang="fr-FR" sz="1800" dirty="0">
              <a:ea typeface="Helvetica Neue"/>
              <a:cs typeface="Helvetica Neue"/>
              <a:sym typeface="Helvetica Neue"/>
            </a:endParaRPr>
          </a:p>
          <a:p>
            <a:pPr marL="685800" lvl="1" indent="-228600" algn="l" rtl="0">
              <a:lnSpc>
                <a:spcPct val="90000"/>
              </a:lnSpc>
              <a:spcBef>
                <a:spcPts val="500"/>
              </a:spcBef>
              <a:spcAft>
                <a:spcPts val="0"/>
              </a:spcAft>
              <a:buClr>
                <a:schemeClr val="dk1"/>
              </a:buClr>
              <a:buSzPts val="2000"/>
              <a:buFont typeface="Noto Sans Symbols"/>
              <a:buChar char="▪"/>
            </a:pPr>
            <a:r>
              <a:rPr lang="fr-FR" sz="1800" dirty="0">
                <a:ea typeface="Helvetica Neue"/>
                <a:cs typeface="Helvetica Neue"/>
                <a:sym typeface="Helvetica Neue"/>
              </a:rPr>
              <a:t>15) </a:t>
            </a:r>
            <a:r>
              <a:rPr lang="fr-FR" sz="1800" dirty="0">
                <a:solidFill>
                  <a:srgbClr val="FF0000"/>
                </a:solidFill>
                <a:ea typeface="Helvetica Neue"/>
                <a:cs typeface="Helvetica Neue"/>
                <a:sym typeface="Helvetica Neue"/>
              </a:rPr>
              <a:t>To </a:t>
            </a:r>
            <a:r>
              <a:rPr lang="fr-FR" sz="1800" dirty="0" err="1">
                <a:solidFill>
                  <a:srgbClr val="FF0000"/>
                </a:solidFill>
                <a:ea typeface="Helvetica Neue"/>
                <a:cs typeface="Helvetica Neue"/>
                <a:sym typeface="Helvetica Neue"/>
              </a:rPr>
              <a:t>facilitate</a:t>
            </a:r>
            <a:r>
              <a:rPr lang="fr-FR" sz="1800" dirty="0">
                <a:solidFill>
                  <a:srgbClr val="FF0000"/>
                </a:solidFill>
                <a:ea typeface="Helvetica Neue"/>
                <a:cs typeface="Helvetica Neue"/>
                <a:sym typeface="Helvetica Neue"/>
              </a:rPr>
              <a:t> the hybridation and </a:t>
            </a:r>
            <a:r>
              <a:rPr lang="fr-FR" sz="1800" dirty="0" err="1">
                <a:solidFill>
                  <a:srgbClr val="FF0000"/>
                </a:solidFill>
                <a:ea typeface="Helvetica Neue"/>
                <a:cs typeface="Helvetica Neue"/>
                <a:sym typeface="Helvetica Neue"/>
              </a:rPr>
              <a:t>co-calculation</a:t>
            </a:r>
            <a:r>
              <a:rPr lang="fr-FR" sz="1800" dirty="0">
                <a:solidFill>
                  <a:srgbClr val="FF0000"/>
                </a:solidFill>
                <a:ea typeface="Helvetica Neue"/>
                <a:cs typeface="Helvetica Neue"/>
                <a:sym typeface="Helvetica Neue"/>
              </a:rPr>
              <a:t> of </a:t>
            </a:r>
            <a:r>
              <a:rPr lang="fr-FR" sz="1800" dirty="0" err="1">
                <a:solidFill>
                  <a:srgbClr val="FF0000"/>
                </a:solidFill>
                <a:ea typeface="Helvetica Neue"/>
                <a:cs typeface="Helvetica Neue"/>
                <a:sym typeface="Helvetica Neue"/>
              </a:rPr>
              <a:t>heterogeneous</a:t>
            </a:r>
            <a:r>
              <a:rPr lang="fr-FR" sz="1800" dirty="0">
                <a:solidFill>
                  <a:srgbClr val="FF0000"/>
                </a:solidFill>
                <a:ea typeface="Helvetica Neue"/>
                <a:cs typeface="Helvetica Neue"/>
                <a:sym typeface="Helvetica Neue"/>
              </a:rPr>
              <a:t> </a:t>
            </a:r>
            <a:r>
              <a:rPr lang="fr-FR" sz="1800" dirty="0" err="1">
                <a:solidFill>
                  <a:srgbClr val="FF0000"/>
                </a:solidFill>
                <a:ea typeface="Helvetica Neue"/>
                <a:cs typeface="Helvetica Neue"/>
                <a:sym typeface="Helvetica Neue"/>
              </a:rPr>
              <a:t>theories</a:t>
            </a:r>
            <a:endParaRPr sz="1800" dirty="0"/>
          </a:p>
          <a:p>
            <a:pPr marL="914400" lvl="2" indent="0" algn="l" rtl="0">
              <a:lnSpc>
                <a:spcPct val="90000"/>
              </a:lnSpc>
              <a:spcBef>
                <a:spcPts val="500"/>
              </a:spcBef>
              <a:spcAft>
                <a:spcPts val="0"/>
              </a:spcAft>
              <a:buClr>
                <a:srgbClr val="FF0000"/>
              </a:buClr>
              <a:buSzPts val="1600"/>
              <a:buNone/>
            </a:pPr>
            <a:r>
              <a:rPr lang="fr-FR" sz="1800" i="1" dirty="0">
                <a:solidFill>
                  <a:srgbClr val="FF0000"/>
                </a:solidFill>
                <a:ea typeface="Helvetica Neue"/>
                <a:cs typeface="Helvetica Neue"/>
                <a:sym typeface="Helvetica Neue"/>
              </a:rPr>
              <a:t>e.g. </a:t>
            </a:r>
            <a:r>
              <a:rPr lang="fr-FR" sz="1800" dirty="0" err="1">
                <a:ea typeface="Helvetica Neue"/>
                <a:cs typeface="Helvetica Neue"/>
                <a:sym typeface="Helvetica Neue"/>
              </a:rPr>
              <a:t>models</a:t>
            </a:r>
            <a:r>
              <a:rPr lang="fr-FR" sz="1800" dirty="0">
                <a:ea typeface="Helvetica Neue"/>
                <a:cs typeface="Helvetica Neue"/>
                <a:sym typeface="Helvetica Neue"/>
              </a:rPr>
              <a:t> of </a:t>
            </a:r>
            <a:r>
              <a:rPr lang="fr-FR" sz="1800" dirty="0" err="1">
                <a:ea typeface="Helvetica Neue"/>
                <a:cs typeface="Helvetica Neue"/>
                <a:sym typeface="Helvetica Neue"/>
              </a:rPr>
              <a:t>polyphase</a:t>
            </a:r>
            <a:r>
              <a:rPr lang="fr-FR" sz="1800" dirty="0">
                <a:ea typeface="Helvetica Neue"/>
                <a:cs typeface="Helvetica Neue"/>
                <a:sym typeface="Helvetica Neue"/>
              </a:rPr>
              <a:t> </a:t>
            </a:r>
            <a:r>
              <a:rPr lang="fr-FR" sz="1800" dirty="0" err="1">
                <a:ea typeface="Helvetica Neue"/>
                <a:cs typeface="Helvetica Neue"/>
                <a:sym typeface="Helvetica Neue"/>
              </a:rPr>
              <a:t>systems</a:t>
            </a:r>
            <a:r>
              <a:rPr lang="fr-FR" sz="1800" dirty="0">
                <a:ea typeface="Helvetica Neue"/>
                <a:cs typeface="Helvetica Neue"/>
                <a:sym typeface="Helvetica Neue"/>
              </a:rPr>
              <a:t> in physico-</a:t>
            </a:r>
            <a:r>
              <a:rPr lang="fr-FR" sz="1800" dirty="0" err="1">
                <a:ea typeface="Helvetica Neue"/>
                <a:cs typeface="Helvetica Neue"/>
                <a:sym typeface="Helvetica Neue"/>
              </a:rPr>
              <a:t>chemistry</a:t>
            </a:r>
            <a:r>
              <a:rPr lang="fr-FR" sz="1800" dirty="0">
                <a:ea typeface="Helvetica Neue"/>
                <a:cs typeface="Helvetica Neue"/>
                <a:sym typeface="Helvetica Neue"/>
              </a:rPr>
              <a:t> or </a:t>
            </a:r>
            <a:r>
              <a:rPr lang="fr-FR" sz="1800" dirty="0" err="1">
                <a:ea typeface="Helvetica Neue"/>
                <a:cs typeface="Helvetica Neue"/>
                <a:sym typeface="Helvetica Neue"/>
              </a:rPr>
              <a:t>chemistry</a:t>
            </a:r>
            <a:r>
              <a:rPr lang="fr-FR" sz="1800" dirty="0">
                <a:ea typeface="Helvetica Neue"/>
                <a:cs typeface="Helvetica Neue"/>
                <a:sym typeface="Helvetica Neue"/>
              </a:rPr>
              <a:t> of combustion (</a:t>
            </a:r>
            <a:r>
              <a:rPr lang="fr-FR" sz="1800" dirty="0" err="1">
                <a:ea typeface="Helvetica Neue"/>
                <a:cs typeface="Helvetica Neue"/>
                <a:sym typeface="Helvetica Neue"/>
              </a:rPr>
              <a:t>liquid</a:t>
            </a:r>
            <a:r>
              <a:rPr lang="fr-FR" sz="1800" dirty="0">
                <a:ea typeface="Helvetica Neue"/>
                <a:cs typeface="Helvetica Neue"/>
                <a:sym typeface="Helvetica Neue"/>
              </a:rPr>
              <a:t> / </a:t>
            </a:r>
            <a:r>
              <a:rPr lang="fr-FR" sz="1800" dirty="0" err="1">
                <a:ea typeface="Helvetica Neue"/>
                <a:cs typeface="Helvetica Neue"/>
                <a:sym typeface="Helvetica Neue"/>
              </a:rPr>
              <a:t>solid</a:t>
            </a:r>
            <a:r>
              <a:rPr lang="fr-FR" sz="1800" dirty="0">
                <a:ea typeface="Helvetica Neue"/>
                <a:cs typeface="Helvetica Neue"/>
                <a:sym typeface="Helvetica Neue"/>
              </a:rPr>
              <a:t> / </a:t>
            </a:r>
            <a:r>
              <a:rPr lang="fr-FR" sz="1800" dirty="0" err="1">
                <a:ea typeface="Helvetica Neue"/>
                <a:cs typeface="Helvetica Neue"/>
                <a:sym typeface="Helvetica Neue"/>
              </a:rPr>
              <a:t>gaseous</a:t>
            </a:r>
            <a:r>
              <a:rPr lang="fr-FR" sz="1800" dirty="0">
                <a:ea typeface="Helvetica Neue"/>
                <a:cs typeface="Helvetica Neue"/>
                <a:sym typeface="Helvetica Neue"/>
              </a:rPr>
              <a:t> phase).</a:t>
            </a:r>
            <a:endParaRPr sz="1800" dirty="0"/>
          </a:p>
        </p:txBody>
      </p:sp>
      <p:sp>
        <p:nvSpPr>
          <p:cNvPr id="247" name="Google Shape;24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fr-FR" sz="1200">
                <a:solidFill>
                  <a:srgbClr val="898989"/>
                </a:solidFill>
                <a:latin typeface="Calibri"/>
                <a:ea typeface="Calibri"/>
                <a:cs typeface="Calibri"/>
                <a:sym typeface="Calibri"/>
              </a:rPr>
              <a:t>29</a:t>
            </a:fld>
            <a:endParaRPr sz="1200">
              <a:solidFill>
                <a:srgbClr val="898989"/>
              </a:solidFill>
              <a:latin typeface="Calibri"/>
              <a:ea typeface="Calibri"/>
              <a:cs typeface="Calibri"/>
              <a:sym typeface="Calibri"/>
            </a:endParaRPr>
          </a:p>
        </p:txBody>
      </p:sp>
      <p:sp>
        <p:nvSpPr>
          <p:cNvPr id="5" name="Google Shape;231;p16">
            <a:extLst>
              <a:ext uri="{FF2B5EF4-FFF2-40B4-BE49-F238E27FC236}">
                <a16:creationId xmlns:a16="http://schemas.microsoft.com/office/drawing/2014/main" id="{160B2706-CEB6-4BDF-BA87-D7280009DBA1}"/>
              </a:ext>
            </a:extLst>
          </p:cNvPr>
          <p:cNvSpPr txBox="1">
            <a:spLocks/>
          </p:cNvSpPr>
          <p:nvPr/>
        </p:nvSpPr>
        <p:spPr>
          <a:xfrm>
            <a:off x="10119154" y="35785"/>
            <a:ext cx="2027801" cy="1143000"/>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buFont typeface="Calibri"/>
              <a:buNone/>
            </a:pPr>
            <a:r>
              <a:rPr lang="fr-FR" sz="1200" b="1"/>
              <a:t>Source : Varenne (2008, 2013)</a:t>
            </a:r>
            <a:endParaRPr lang="fr-FR" dirty="0"/>
          </a:p>
        </p:txBody>
      </p:sp>
      <p:sp>
        <p:nvSpPr>
          <p:cNvPr id="6" name="Rectangle : coins arrondis 5">
            <a:extLst>
              <a:ext uri="{FF2B5EF4-FFF2-40B4-BE49-F238E27FC236}">
                <a16:creationId xmlns:a16="http://schemas.microsoft.com/office/drawing/2014/main" id="{686FF928-C0C4-4E73-A2A1-2DC26D9E9F48}"/>
              </a:ext>
            </a:extLst>
          </p:cNvPr>
          <p:cNvSpPr/>
          <p:nvPr/>
        </p:nvSpPr>
        <p:spPr>
          <a:xfrm>
            <a:off x="506187" y="136526"/>
            <a:ext cx="438422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On 20 functions of models (3/5)</a:t>
            </a:r>
            <a:endParaRPr lang="fr-FR" sz="2400" b="1" dirty="0"/>
          </a:p>
        </p:txBody>
      </p:sp>
    </p:spTree>
    <p:extLst>
      <p:ext uri="{BB962C8B-B14F-4D97-AF65-F5344CB8AC3E}">
        <p14:creationId xmlns:p14="http://schemas.microsoft.com/office/powerpoint/2010/main" val="877674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p14"/>
          <p:cNvSpPr txBox="1">
            <a:spLocks noGrp="1"/>
          </p:cNvSpPr>
          <p:nvPr>
            <p:ph type="body" idx="1"/>
          </p:nvPr>
        </p:nvSpPr>
        <p:spPr>
          <a:xfrm>
            <a:off x="415600" y="1473333"/>
            <a:ext cx="11360800" cy="4306981"/>
          </a:xfrm>
          <a:prstGeom prst="rect">
            <a:avLst/>
          </a:prstGeom>
        </p:spPr>
        <p:txBody>
          <a:bodyPr spcFirstLastPara="1" vert="horz" wrap="square" lIns="121900" tIns="121900" rIns="121900" bIns="121900" rtlCol="0" anchor="t" anchorCtr="0">
            <a:normAutofit fontScale="92500"/>
          </a:bodyPr>
          <a:lstStyle/>
          <a:p>
            <a:pPr indent="-504000" algn="just">
              <a:lnSpc>
                <a:spcPct val="150000"/>
              </a:lnSpc>
              <a:buFont typeface="Wingdings" panose="05000000000000000000" pitchFamily="2" charset="2"/>
              <a:buChar char="Ø"/>
            </a:pPr>
            <a:r>
              <a:rPr lang="fr-FR" sz="2400" dirty="0"/>
              <a:t>Connaître la diversité des modèles mathématiques et leurs bases scientifiques, mobilisés en évaluation des risques (devenir, exposition, </a:t>
            </a:r>
            <a:r>
              <a:rPr lang="fr-FR" sz="2400" dirty="0" err="1"/>
              <a:t>tox</a:t>
            </a:r>
            <a:r>
              <a:rPr lang="fr-FR" sz="2400" dirty="0"/>
              <a:t> et </a:t>
            </a:r>
            <a:r>
              <a:rPr lang="fr-FR" sz="2400" dirty="0" err="1"/>
              <a:t>écotox</a:t>
            </a:r>
            <a:r>
              <a:rPr lang="fr-FR" sz="2400" dirty="0"/>
              <a:t>)</a:t>
            </a:r>
          </a:p>
          <a:p>
            <a:pPr indent="-504000" algn="just">
              <a:lnSpc>
                <a:spcPct val="150000"/>
              </a:lnSpc>
              <a:buFont typeface="Wingdings" panose="05000000000000000000" pitchFamily="2" charset="2"/>
              <a:buChar char="Ø"/>
            </a:pPr>
            <a:r>
              <a:rPr lang="fr-FR" sz="2400" dirty="0"/>
              <a:t>Comprendre et mettre en œuvre la démarche méthodologique de développement / validation d’un modèle</a:t>
            </a:r>
          </a:p>
          <a:p>
            <a:pPr indent="-504000" algn="just">
              <a:lnSpc>
                <a:spcPct val="150000"/>
              </a:lnSpc>
              <a:buFont typeface="Wingdings" panose="05000000000000000000" pitchFamily="2" charset="2"/>
              <a:buChar char="Ø"/>
            </a:pPr>
            <a:r>
              <a:rPr lang="fr-FR" sz="2400" dirty="0"/>
              <a:t>Acquérir des compétences techniques et scientifiques en modélisation mathématique</a:t>
            </a:r>
          </a:p>
          <a:p>
            <a:pPr indent="-504000" algn="just">
              <a:lnSpc>
                <a:spcPct val="150000"/>
              </a:lnSpc>
              <a:buFont typeface="Wingdings" panose="05000000000000000000" pitchFamily="2" charset="2"/>
              <a:buChar char="Ø"/>
            </a:pPr>
            <a:r>
              <a:rPr lang="fr-FR" sz="2400" dirty="0"/>
              <a:t>Développer des capacités d’analyse critique des intérêts et limites des modèles mathématiques utilisés en évaluation des risques</a:t>
            </a:r>
            <a:endParaRPr sz="2400" dirty="0"/>
          </a:p>
        </p:txBody>
      </p:sp>
      <p:sp>
        <p:nvSpPr>
          <p:cNvPr id="2" name="Espace réservé du numéro de diapositive 1">
            <a:extLst>
              <a:ext uri="{FF2B5EF4-FFF2-40B4-BE49-F238E27FC236}">
                <a16:creationId xmlns:a16="http://schemas.microsoft.com/office/drawing/2014/main" id="{815415BF-7C94-47D3-B9C4-42E611AECFA3}"/>
              </a:ext>
            </a:extLst>
          </p:cNvPr>
          <p:cNvSpPr>
            <a:spLocks noGrp="1"/>
          </p:cNvSpPr>
          <p:nvPr>
            <p:ph type="sldNum" idx="12"/>
          </p:nvPr>
        </p:nvSpPr>
        <p:spPr/>
        <p:txBody>
          <a:bodyPr/>
          <a:lstStyle/>
          <a:p>
            <a:fld id="{00000000-1234-1234-1234-123412341234}" type="slidenum">
              <a:rPr lang="fr-FR" smtClean="0"/>
              <a:pPr/>
              <a:t>3</a:t>
            </a:fld>
            <a:endParaRPr lang="fr-FR"/>
          </a:p>
        </p:txBody>
      </p:sp>
      <p:sp>
        <p:nvSpPr>
          <p:cNvPr id="3" name="Rectangle : coins arrondis 2">
            <a:extLst>
              <a:ext uri="{FF2B5EF4-FFF2-40B4-BE49-F238E27FC236}">
                <a16:creationId xmlns:a16="http://schemas.microsoft.com/office/drawing/2014/main" id="{1D37C8CB-4585-4B51-84F0-E9F108A27E2C}"/>
              </a:ext>
            </a:extLst>
          </p:cNvPr>
          <p:cNvSpPr/>
          <p:nvPr/>
        </p:nvSpPr>
        <p:spPr>
          <a:xfrm>
            <a:off x="506187" y="340275"/>
            <a:ext cx="337185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Objectifs pédagogiques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9"/>
          <p:cNvSpPr txBox="1"/>
          <p:nvPr/>
        </p:nvSpPr>
        <p:spPr>
          <a:xfrm>
            <a:off x="334736" y="1665542"/>
            <a:ext cx="11329756" cy="4168266"/>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fr-FR" b="1" dirty="0">
                <a:solidFill>
                  <a:srgbClr val="FF0000"/>
                </a:solidFill>
                <a:ea typeface="Helvetica Neue"/>
                <a:cs typeface="Helvetica Neue"/>
                <a:sym typeface="Helvetica Neue"/>
              </a:rPr>
              <a:t>IV- To </a:t>
            </a:r>
            <a:r>
              <a:rPr lang="fr-FR" b="1" dirty="0" err="1">
                <a:solidFill>
                  <a:srgbClr val="FF0000"/>
                </a:solidFill>
                <a:ea typeface="Helvetica Neue"/>
                <a:cs typeface="Helvetica Neue"/>
                <a:sym typeface="Helvetica Neue"/>
              </a:rPr>
              <a:t>facilitate</a:t>
            </a:r>
            <a:r>
              <a:rPr lang="fr-FR" b="1" dirty="0">
                <a:solidFill>
                  <a:srgbClr val="FF0000"/>
                </a:solidFill>
                <a:ea typeface="Helvetica Neue"/>
                <a:cs typeface="Helvetica Neue"/>
                <a:sym typeface="Helvetica Neue"/>
              </a:rPr>
              <a:t> the </a:t>
            </a:r>
            <a:r>
              <a:rPr lang="fr-FR" b="1" dirty="0" err="1">
                <a:solidFill>
                  <a:srgbClr val="FF0000"/>
                </a:solidFill>
                <a:ea typeface="Helvetica Neue"/>
                <a:cs typeface="Helvetica Neue"/>
                <a:sym typeface="Helvetica Neue"/>
              </a:rPr>
              <a:t>mediation</a:t>
            </a:r>
            <a:r>
              <a:rPr lang="fr-FR" b="1" dirty="0">
                <a:solidFill>
                  <a:srgbClr val="FF0000"/>
                </a:solidFill>
                <a:ea typeface="Helvetica Neue"/>
                <a:cs typeface="Helvetica Neue"/>
                <a:sym typeface="Helvetica Neue"/>
              </a:rPr>
              <a:t>  </a:t>
            </a:r>
            <a:r>
              <a:rPr lang="fr-FR" b="1" dirty="0" err="1">
                <a:solidFill>
                  <a:schemeClr val="dk1"/>
                </a:solidFill>
                <a:ea typeface="Helvetica Neue"/>
                <a:cs typeface="Helvetica Neue"/>
                <a:sym typeface="Helvetica Neue"/>
              </a:rPr>
              <a:t>between</a:t>
            </a:r>
            <a:r>
              <a:rPr lang="fr-FR" b="1" dirty="0">
                <a:solidFill>
                  <a:schemeClr val="dk1"/>
                </a:solidFill>
                <a:ea typeface="Helvetica Neue"/>
                <a:cs typeface="Helvetica Neue"/>
                <a:sym typeface="Helvetica Neue"/>
              </a:rPr>
              <a:t> </a:t>
            </a:r>
            <a:r>
              <a:rPr lang="fr-FR" b="1" dirty="0" err="1">
                <a:solidFill>
                  <a:srgbClr val="FF0000"/>
                </a:solidFill>
                <a:ea typeface="Helvetica Neue"/>
                <a:cs typeface="Helvetica Neue"/>
                <a:sym typeface="Helvetica Neue"/>
              </a:rPr>
              <a:t>discourses</a:t>
            </a:r>
            <a:r>
              <a:rPr lang="fr-FR" b="1" dirty="0">
                <a:solidFill>
                  <a:schemeClr val="dk1"/>
                </a:solidFill>
                <a:ea typeface="Helvetica Neue"/>
                <a:cs typeface="Helvetica Neue"/>
                <a:sym typeface="Helvetica Neue"/>
              </a:rPr>
              <a:t> </a:t>
            </a:r>
            <a:r>
              <a:rPr lang="fr-FR" b="1" dirty="0">
                <a:solidFill>
                  <a:srgbClr val="FF0000"/>
                </a:solidFill>
                <a:ea typeface="Helvetica Neue"/>
                <a:cs typeface="Helvetica Neue"/>
                <a:sym typeface="Helvetica Neue"/>
              </a:rPr>
              <a:t>about a </a:t>
            </a:r>
            <a:r>
              <a:rPr lang="fr-FR" b="1" dirty="0" err="1">
                <a:solidFill>
                  <a:srgbClr val="FF0000"/>
                </a:solidFill>
                <a:ea typeface="Helvetica Neue"/>
                <a:cs typeface="Helvetica Neue"/>
                <a:sym typeface="Helvetica Neue"/>
              </a:rPr>
              <a:t>complex</a:t>
            </a:r>
            <a:r>
              <a:rPr lang="fr-FR" b="1" dirty="0">
                <a:solidFill>
                  <a:srgbClr val="FF0000"/>
                </a:solidFill>
                <a:ea typeface="Helvetica Neue"/>
                <a:cs typeface="Helvetica Neue"/>
                <a:sym typeface="Helvetica Neue"/>
              </a:rPr>
              <a:t> - </a:t>
            </a:r>
            <a:r>
              <a:rPr lang="fr-FR" b="1" dirty="0">
                <a:solidFill>
                  <a:schemeClr val="dk1"/>
                </a:solidFill>
                <a:ea typeface="Helvetica Neue"/>
                <a:cs typeface="Helvetica Neue"/>
                <a:sym typeface="Helvetica Neue"/>
              </a:rPr>
              <a:t>in the </a:t>
            </a:r>
            <a:r>
              <a:rPr lang="fr-FR" b="1" dirty="0" err="1">
                <a:solidFill>
                  <a:schemeClr val="dk1"/>
                </a:solidFill>
                <a:ea typeface="Helvetica Neue"/>
                <a:cs typeface="Helvetica Neue"/>
                <a:sym typeface="Helvetica Neue"/>
              </a:rPr>
              <a:t>sense</a:t>
            </a:r>
            <a:r>
              <a:rPr lang="fr-FR" b="1" dirty="0">
                <a:solidFill>
                  <a:schemeClr val="dk1"/>
                </a:solidFill>
                <a:ea typeface="Helvetica Neue"/>
                <a:cs typeface="Helvetica Neue"/>
                <a:sym typeface="Helvetica Neue"/>
              </a:rPr>
              <a:t> of </a:t>
            </a:r>
            <a:r>
              <a:rPr lang="fr-FR" b="1" dirty="0" err="1">
                <a:solidFill>
                  <a:srgbClr val="FF0000"/>
                </a:solidFill>
                <a:ea typeface="Helvetica Neue"/>
                <a:cs typeface="Helvetica Neue"/>
                <a:sym typeface="Helvetica Neue"/>
              </a:rPr>
              <a:t>multidimensional</a:t>
            </a:r>
            <a:r>
              <a:rPr lang="fr-FR" b="1" dirty="0">
                <a:solidFill>
                  <a:srgbClr val="FF0000"/>
                </a:solidFill>
                <a:ea typeface="Helvetica Neue"/>
                <a:cs typeface="Helvetica Neue"/>
                <a:sym typeface="Helvetica Neue"/>
              </a:rPr>
              <a:t> </a:t>
            </a:r>
            <a:r>
              <a:rPr lang="fr-FR" b="1" dirty="0">
                <a:solidFill>
                  <a:schemeClr val="dk1"/>
                </a:solidFill>
                <a:ea typeface="Helvetica Neue"/>
                <a:cs typeface="Helvetica Neue"/>
                <a:sym typeface="Helvetica Neue"/>
              </a:rPr>
              <a:t>- </a:t>
            </a:r>
            <a:r>
              <a:rPr lang="fr-FR" b="1" dirty="0" err="1">
                <a:solidFill>
                  <a:schemeClr val="dk1"/>
                </a:solidFill>
                <a:ea typeface="Helvetica Neue"/>
                <a:cs typeface="Helvetica Neue"/>
                <a:sym typeface="Helvetica Neue"/>
              </a:rPr>
              <a:t>phenomenon</a:t>
            </a:r>
            <a:r>
              <a:rPr lang="fr-FR" b="1" dirty="0">
                <a:solidFill>
                  <a:schemeClr val="dk1"/>
                </a:solidFill>
                <a:ea typeface="Helvetica Neue"/>
                <a:cs typeface="Helvetica Neue"/>
                <a:sym typeface="Helvetica Neue"/>
              </a:rPr>
              <a:t> (to </a:t>
            </a:r>
            <a:r>
              <a:rPr lang="fr-FR" b="1" dirty="0" err="1">
                <a:solidFill>
                  <a:schemeClr val="dk1"/>
                </a:solidFill>
                <a:ea typeface="Helvetica Neue"/>
                <a:cs typeface="Helvetica Neue"/>
                <a:sym typeface="Helvetica Neue"/>
              </a:rPr>
              <a:t>facilitate</a:t>
            </a:r>
            <a:r>
              <a:rPr lang="fr-FR" b="1" dirty="0">
                <a:solidFill>
                  <a:schemeClr val="dk1"/>
                </a:solidFill>
                <a:ea typeface="Helvetica Neue"/>
                <a:cs typeface="Helvetica Neue"/>
                <a:sym typeface="Helvetica Neue"/>
              </a:rPr>
              <a:t> the formulation of the </a:t>
            </a:r>
            <a:r>
              <a:rPr lang="fr-FR" b="1" dirty="0" err="1">
                <a:solidFill>
                  <a:schemeClr val="dk1"/>
                </a:solidFill>
                <a:ea typeface="Helvetica Neue"/>
                <a:cs typeface="Helvetica Neue"/>
                <a:sym typeface="Helvetica Neue"/>
              </a:rPr>
              <a:t>questioning</a:t>
            </a:r>
            <a:r>
              <a:rPr lang="fr-FR" b="1" dirty="0">
                <a:solidFill>
                  <a:schemeClr val="dk1"/>
                </a:solidFill>
                <a:ea typeface="Helvetica Neue"/>
                <a:cs typeface="Helvetica Neue"/>
                <a:sym typeface="Helvetica Neue"/>
              </a:rPr>
              <a:t> not of the formulation of an </a:t>
            </a:r>
            <a:r>
              <a:rPr lang="fr-FR" b="1" dirty="0" err="1">
                <a:solidFill>
                  <a:schemeClr val="dk1"/>
                </a:solidFill>
                <a:ea typeface="Helvetica Neue"/>
                <a:cs typeface="Helvetica Neue"/>
                <a:sym typeface="Helvetica Neue"/>
              </a:rPr>
              <a:t>hypothetical</a:t>
            </a:r>
            <a:r>
              <a:rPr lang="fr-FR" b="1" dirty="0">
                <a:solidFill>
                  <a:schemeClr val="dk1"/>
                </a:solidFill>
                <a:ea typeface="Helvetica Neue"/>
                <a:cs typeface="Helvetica Neue"/>
                <a:sym typeface="Helvetica Neue"/>
              </a:rPr>
              <a:t> </a:t>
            </a:r>
            <a:r>
              <a:rPr lang="fr-FR" b="1" dirty="0" err="1">
                <a:solidFill>
                  <a:schemeClr val="dk1"/>
                </a:solidFill>
                <a:ea typeface="Helvetica Neue"/>
                <a:cs typeface="Helvetica Neue"/>
                <a:sym typeface="Helvetica Neue"/>
              </a:rPr>
              <a:t>answer</a:t>
            </a:r>
            <a:r>
              <a:rPr lang="fr-FR" b="1" dirty="0">
                <a:solidFill>
                  <a:schemeClr val="dk1"/>
                </a:solidFill>
                <a:ea typeface="Helvetica Neue"/>
                <a:cs typeface="Helvetica Neue"/>
                <a:sym typeface="Helvetica Neue"/>
              </a:rPr>
              <a:t>):</a:t>
            </a:r>
            <a:endParaRPr dirty="0"/>
          </a:p>
          <a:p>
            <a:pPr marL="0" marR="0" lvl="0" indent="0" algn="l" rtl="0">
              <a:spcBef>
                <a:spcPts val="0"/>
              </a:spcBef>
              <a:spcAft>
                <a:spcPts val="0"/>
              </a:spcAft>
              <a:buClr>
                <a:schemeClr val="dk1"/>
              </a:buClr>
              <a:buSzPts val="2000"/>
              <a:buFont typeface="Arial"/>
              <a:buNone/>
            </a:pPr>
            <a:endParaRPr dirty="0">
              <a:solidFill>
                <a:schemeClr val="dk1"/>
              </a:solidFill>
              <a:ea typeface="Helvetica Neue"/>
              <a:cs typeface="Helvetica Neue"/>
              <a:sym typeface="Helvetica Neue"/>
            </a:endParaRPr>
          </a:p>
          <a:p>
            <a:pPr marL="800100" marR="0" lvl="1" indent="-342900" algn="l" rtl="0">
              <a:spcBef>
                <a:spcPts val="0"/>
              </a:spcBef>
              <a:spcAft>
                <a:spcPts val="0"/>
              </a:spcAft>
              <a:buClr>
                <a:schemeClr val="dk1"/>
              </a:buClr>
              <a:buSzPts val="2000"/>
              <a:buFont typeface="Noto Sans Symbols"/>
              <a:buChar char="▪"/>
            </a:pPr>
            <a:r>
              <a:rPr lang="fr-FR" b="0" i="0" u="none" strike="noStrike" cap="none" dirty="0">
                <a:solidFill>
                  <a:schemeClr val="dk1"/>
                </a:solidFill>
                <a:ea typeface="Helvetica Neue"/>
                <a:cs typeface="Helvetica Neue"/>
                <a:sym typeface="Helvetica Neue"/>
              </a:rPr>
              <a:t>16) </a:t>
            </a:r>
            <a:r>
              <a:rPr lang="fr-FR" b="0" i="0" u="none" strike="noStrike" cap="none" dirty="0">
                <a:solidFill>
                  <a:srgbClr val="FF0000"/>
                </a:solidFill>
                <a:ea typeface="Helvetica Neue"/>
                <a:cs typeface="Helvetica Neue"/>
                <a:sym typeface="Helvetica Neue"/>
              </a:rPr>
              <a:t>to </a:t>
            </a:r>
            <a:r>
              <a:rPr lang="fr-FR" b="0" i="0" u="none" strike="noStrike" cap="none" dirty="0" err="1">
                <a:solidFill>
                  <a:srgbClr val="FF0000"/>
                </a:solidFill>
                <a:ea typeface="Helvetica Neue"/>
                <a:cs typeface="Helvetica Neue"/>
                <a:sym typeface="Helvetica Neue"/>
              </a:rPr>
              <a:t>facilitate</a:t>
            </a:r>
            <a:r>
              <a:rPr lang="fr-FR" b="0" i="0" u="none" strike="noStrike" cap="none" dirty="0">
                <a:solidFill>
                  <a:srgbClr val="FF0000"/>
                </a:solidFill>
                <a:ea typeface="Helvetica Neue"/>
                <a:cs typeface="Helvetica Neue"/>
                <a:sym typeface="Helvetica Neue"/>
              </a:rPr>
              <a:t> communication </a:t>
            </a:r>
            <a:r>
              <a:rPr lang="fr-FR" b="0" i="0" u="none" strike="noStrike" cap="none" dirty="0" err="1">
                <a:solidFill>
                  <a:srgbClr val="FF0000"/>
                </a:solidFill>
                <a:ea typeface="Helvetica Neue"/>
                <a:cs typeface="Helvetica Neue"/>
                <a:sym typeface="Helvetica Neue"/>
              </a:rPr>
              <a:t>between</a:t>
            </a:r>
            <a:r>
              <a:rPr lang="fr-FR" b="0" i="0" u="none" strike="noStrike" cap="none" dirty="0">
                <a:solidFill>
                  <a:srgbClr val="FF0000"/>
                </a:solidFill>
                <a:ea typeface="Helvetica Neue"/>
                <a:cs typeface="Helvetica Neue"/>
                <a:sym typeface="Helvetica Neue"/>
              </a:rPr>
              <a:t> disciplines and </a:t>
            </a:r>
            <a:r>
              <a:rPr lang="fr-FR" b="0" i="0" u="none" strike="noStrike" cap="none" dirty="0" err="1">
                <a:solidFill>
                  <a:srgbClr val="FF0000"/>
                </a:solidFill>
                <a:ea typeface="Helvetica Neue"/>
                <a:cs typeface="Helvetica Neue"/>
                <a:sym typeface="Helvetica Neue"/>
              </a:rPr>
              <a:t>researchers</a:t>
            </a:r>
            <a:r>
              <a:rPr lang="fr-FR" b="0" i="0" u="none" strike="noStrike" cap="none" dirty="0">
                <a:solidFill>
                  <a:srgbClr val="FF0000"/>
                </a:solidFill>
                <a:ea typeface="Helvetica Neue"/>
                <a:cs typeface="Helvetica Neue"/>
                <a:sym typeface="Helvetica Neue"/>
              </a:rPr>
              <a:t> </a:t>
            </a:r>
            <a:r>
              <a:rPr lang="fr-FR" b="0" i="0" u="none" strike="noStrike" cap="none" dirty="0">
                <a:solidFill>
                  <a:schemeClr val="dk1"/>
                </a:solidFill>
                <a:ea typeface="Helvetica Neue"/>
                <a:cs typeface="Helvetica Neue"/>
                <a:sym typeface="Helvetica Neue"/>
              </a:rPr>
              <a:t>(data-base sharing)</a:t>
            </a:r>
            <a:endParaRPr dirty="0"/>
          </a:p>
          <a:p>
            <a:pPr marL="800100" marR="0" lvl="1" indent="-215900" algn="l" rtl="0">
              <a:spcBef>
                <a:spcPts val="0"/>
              </a:spcBef>
              <a:spcAft>
                <a:spcPts val="0"/>
              </a:spcAft>
              <a:buClr>
                <a:schemeClr val="dk1"/>
              </a:buClr>
              <a:buSzPts val="2000"/>
              <a:buFont typeface="Noto Sans Symbols"/>
              <a:buNone/>
            </a:pPr>
            <a:endParaRPr b="0" i="0" u="none" strike="noStrike" cap="none" dirty="0">
              <a:solidFill>
                <a:schemeClr val="dk1"/>
              </a:solidFill>
              <a:ea typeface="Helvetica Neue"/>
              <a:cs typeface="Helvetica Neue"/>
              <a:sym typeface="Helvetica Neue"/>
            </a:endParaRPr>
          </a:p>
          <a:p>
            <a:pPr marL="800100" marR="0" lvl="1" indent="-342900" algn="l" rtl="0">
              <a:spcBef>
                <a:spcPts val="0"/>
              </a:spcBef>
              <a:spcAft>
                <a:spcPts val="0"/>
              </a:spcAft>
              <a:buClr>
                <a:schemeClr val="dk1"/>
              </a:buClr>
              <a:buSzPts val="2000"/>
              <a:buFont typeface="Noto Sans Symbols"/>
              <a:buChar char="▪"/>
            </a:pPr>
            <a:r>
              <a:rPr lang="fr-FR" b="0" i="0" u="none" strike="noStrike" cap="none" dirty="0">
                <a:solidFill>
                  <a:schemeClr val="dk1"/>
                </a:solidFill>
                <a:ea typeface="Helvetica Neue"/>
                <a:cs typeface="Helvetica Neue"/>
                <a:sym typeface="Helvetica Neue"/>
              </a:rPr>
              <a:t>17) </a:t>
            </a:r>
            <a:r>
              <a:rPr lang="fr-FR" b="0" i="0" u="none" strike="noStrike" cap="none" dirty="0">
                <a:solidFill>
                  <a:srgbClr val="FF0000"/>
                </a:solidFill>
                <a:ea typeface="Helvetica Neue"/>
                <a:cs typeface="Helvetica Neue"/>
                <a:sym typeface="Helvetica Neue"/>
              </a:rPr>
              <a:t>to </a:t>
            </a:r>
            <a:r>
              <a:rPr lang="fr-FR" b="0" i="0" u="none" strike="noStrike" cap="none" dirty="0" err="1">
                <a:solidFill>
                  <a:srgbClr val="FF0000"/>
                </a:solidFill>
                <a:ea typeface="Helvetica Neue"/>
                <a:cs typeface="Helvetica Neue"/>
                <a:sym typeface="Helvetica Neue"/>
              </a:rPr>
              <a:t>facilitate</a:t>
            </a:r>
            <a:r>
              <a:rPr lang="fr-FR" b="0" i="0" u="none" strike="noStrike" cap="none" dirty="0">
                <a:solidFill>
                  <a:srgbClr val="FF0000"/>
                </a:solidFill>
                <a:ea typeface="Helvetica Neue"/>
                <a:cs typeface="Helvetica Neue"/>
                <a:sym typeface="Helvetica Neue"/>
              </a:rPr>
              <a:t> </a:t>
            </a:r>
            <a:r>
              <a:rPr lang="fr-FR" b="0" i="0" u="none" strike="noStrike" cap="none" dirty="0" err="1">
                <a:solidFill>
                  <a:srgbClr val="FF0000"/>
                </a:solidFill>
                <a:ea typeface="Helvetica Neue"/>
                <a:cs typeface="Helvetica Neue"/>
                <a:sym typeface="Helvetica Neue"/>
              </a:rPr>
              <a:t>deliberation</a:t>
            </a:r>
            <a:r>
              <a:rPr lang="fr-FR" b="0" i="0" u="none" strike="noStrike" cap="none" dirty="0">
                <a:solidFill>
                  <a:srgbClr val="FF0000"/>
                </a:solidFill>
                <a:ea typeface="Helvetica Neue"/>
                <a:cs typeface="Helvetica Neue"/>
                <a:sym typeface="Helvetica Neue"/>
              </a:rPr>
              <a:t> and dialogue. </a:t>
            </a:r>
            <a:br>
              <a:rPr lang="fr-FR" b="0" i="0" u="none" strike="noStrike" cap="none" dirty="0">
                <a:solidFill>
                  <a:srgbClr val="FF0000"/>
                </a:solidFill>
                <a:ea typeface="Helvetica Neue"/>
                <a:cs typeface="Helvetica Neue"/>
                <a:sym typeface="Helvetica Neue"/>
              </a:rPr>
            </a:br>
            <a:r>
              <a:rPr lang="fr-FR" b="0" i="1" u="none" strike="noStrike" cap="none" dirty="0">
                <a:solidFill>
                  <a:schemeClr val="dk1"/>
                </a:solidFill>
                <a:ea typeface="Helvetica Neue"/>
                <a:cs typeface="Helvetica Neue"/>
                <a:sym typeface="Helvetica Neue"/>
              </a:rPr>
              <a:t>e.g.</a:t>
            </a:r>
            <a:r>
              <a:rPr lang="fr-FR" b="0" i="1" u="none" strike="noStrike" cap="none" dirty="0">
                <a:solidFill>
                  <a:srgbClr val="FF0000"/>
                </a:solidFill>
                <a:ea typeface="Helvetica Neue"/>
                <a:cs typeface="Helvetica Neue"/>
                <a:sym typeface="Helvetica Neue"/>
              </a:rPr>
              <a:t> </a:t>
            </a:r>
            <a:r>
              <a:rPr lang="fr-FR" b="0" i="0" u="none" strike="noStrike" cap="none" dirty="0">
                <a:solidFill>
                  <a:schemeClr val="dk1"/>
                </a:solidFill>
                <a:ea typeface="Helvetica Neue"/>
                <a:cs typeface="Helvetica Neue"/>
                <a:sym typeface="Helvetica Neue"/>
              </a:rPr>
              <a:t>in </a:t>
            </a:r>
            <a:r>
              <a:rPr lang="fr-FR" b="0" i="0" u="none" strike="noStrike" cap="none" dirty="0" err="1">
                <a:solidFill>
                  <a:schemeClr val="dk1"/>
                </a:solidFill>
                <a:ea typeface="Helvetica Neue"/>
                <a:cs typeface="Helvetica Neue"/>
                <a:sym typeface="Helvetica Neue"/>
              </a:rPr>
              <a:t>environmental</a:t>
            </a:r>
            <a:r>
              <a:rPr lang="fr-FR" b="0" i="0" u="none" strike="noStrike" cap="none" dirty="0">
                <a:solidFill>
                  <a:schemeClr val="dk1"/>
                </a:solidFill>
                <a:ea typeface="Helvetica Neue"/>
                <a:cs typeface="Helvetica Neue"/>
                <a:sym typeface="Helvetica Neue"/>
              </a:rPr>
              <a:t> sciences RAINS </a:t>
            </a:r>
            <a:r>
              <a:rPr lang="fr-FR" b="0" i="0" u="none" strike="noStrike" cap="none" dirty="0" err="1">
                <a:solidFill>
                  <a:schemeClr val="dk1"/>
                </a:solidFill>
                <a:ea typeface="Helvetica Neue"/>
                <a:cs typeface="Helvetica Neue"/>
                <a:sym typeface="Helvetica Neue"/>
              </a:rPr>
              <a:t>models</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Kieken</a:t>
            </a:r>
            <a:r>
              <a:rPr lang="fr-FR" b="0" i="0" u="none" strike="noStrike" cap="none" dirty="0">
                <a:solidFill>
                  <a:schemeClr val="dk1"/>
                </a:solidFill>
                <a:ea typeface="Helvetica Neue"/>
                <a:cs typeface="Helvetica Neue"/>
                <a:sym typeface="Helvetica Neue"/>
              </a:rPr>
              <a:t>, 2004) on </a:t>
            </a:r>
            <a:r>
              <a:rPr lang="fr-FR" b="0" i="0" u="none" strike="noStrike" cap="none" dirty="0" err="1">
                <a:solidFill>
                  <a:schemeClr val="dk1"/>
                </a:solidFill>
                <a:ea typeface="Helvetica Neue"/>
                <a:cs typeface="Helvetica Neue"/>
                <a:sym typeface="Helvetica Neue"/>
              </a:rPr>
              <a:t>acid</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rains</a:t>
            </a:r>
            <a:endParaRPr dirty="0"/>
          </a:p>
          <a:p>
            <a:pPr marL="800100" marR="0" lvl="1" indent="-215900" algn="l" rtl="0">
              <a:spcBef>
                <a:spcPts val="0"/>
              </a:spcBef>
              <a:spcAft>
                <a:spcPts val="0"/>
              </a:spcAft>
              <a:buClr>
                <a:schemeClr val="dk1"/>
              </a:buClr>
              <a:buSzPts val="2000"/>
              <a:buFont typeface="Noto Sans Symbols"/>
              <a:buNone/>
            </a:pPr>
            <a:endParaRPr b="0" i="0" u="none" strike="noStrike" cap="none" dirty="0">
              <a:solidFill>
                <a:schemeClr val="dk1"/>
              </a:solidFill>
              <a:ea typeface="Helvetica Neue"/>
              <a:cs typeface="Helvetica Neue"/>
              <a:sym typeface="Helvetica Neue"/>
            </a:endParaRPr>
          </a:p>
          <a:p>
            <a:pPr marL="800100" marR="0" lvl="1" indent="-342900" algn="l" rtl="0">
              <a:spcBef>
                <a:spcPts val="0"/>
              </a:spcBef>
              <a:spcAft>
                <a:spcPts val="0"/>
              </a:spcAft>
              <a:buClr>
                <a:schemeClr val="dk1"/>
              </a:buClr>
              <a:buSzPts val="2000"/>
              <a:buFont typeface="Noto Sans Symbols"/>
              <a:buChar char="▪"/>
            </a:pPr>
            <a:r>
              <a:rPr lang="fr-FR" b="0" i="0" u="none" strike="noStrike" cap="none" dirty="0">
                <a:solidFill>
                  <a:schemeClr val="dk1"/>
                </a:solidFill>
                <a:ea typeface="Helvetica Neue"/>
                <a:cs typeface="Helvetica Neue"/>
                <a:sym typeface="Helvetica Neue"/>
              </a:rPr>
              <a:t>18) </a:t>
            </a:r>
            <a:r>
              <a:rPr lang="fr-FR" b="0" i="0" u="none" strike="noStrike" cap="none" dirty="0">
                <a:solidFill>
                  <a:srgbClr val="FF0000"/>
                </a:solidFill>
                <a:ea typeface="Helvetica Neue"/>
                <a:cs typeface="Helvetica Neue"/>
                <a:sym typeface="Helvetica Neue"/>
              </a:rPr>
              <a:t>to </a:t>
            </a:r>
            <a:r>
              <a:rPr lang="fr-FR" b="0" i="0" u="none" strike="noStrike" cap="none" dirty="0" err="1">
                <a:solidFill>
                  <a:srgbClr val="FF0000"/>
                </a:solidFill>
                <a:ea typeface="Helvetica Neue"/>
                <a:cs typeface="Helvetica Neue"/>
                <a:sym typeface="Helvetica Neue"/>
              </a:rPr>
              <a:t>facilitate</a:t>
            </a:r>
            <a:r>
              <a:rPr lang="fr-FR" b="0" i="0" u="none" strike="noStrike" cap="none" dirty="0">
                <a:solidFill>
                  <a:srgbClr val="FF0000"/>
                </a:solidFill>
                <a:ea typeface="Helvetica Neue"/>
                <a:cs typeface="Helvetica Neue"/>
                <a:sym typeface="Helvetica Neue"/>
              </a:rPr>
              <a:t> the co-construction </a:t>
            </a:r>
            <a:r>
              <a:rPr lang="fr-FR" b="0" i="0" u="none" strike="noStrike" cap="none" dirty="0">
                <a:solidFill>
                  <a:schemeClr val="dk1"/>
                </a:solidFill>
                <a:ea typeface="Helvetica Neue"/>
                <a:cs typeface="Helvetica Neue"/>
                <a:sym typeface="Helvetica Neue"/>
              </a:rPr>
              <a:t>of the management of mix </a:t>
            </a:r>
            <a:r>
              <a:rPr lang="fr-FR" b="0" i="0" u="none" strike="noStrike" cap="none" dirty="0" err="1">
                <a:solidFill>
                  <a:schemeClr val="dk1"/>
                </a:solidFill>
                <a:ea typeface="Helvetica Neue"/>
                <a:cs typeface="Helvetica Neue"/>
                <a:sym typeface="Helvetica Neue"/>
              </a:rPr>
              <a:t>systems</a:t>
            </a:r>
            <a:r>
              <a:rPr lang="fr-FR" b="0" i="0" u="none" strike="noStrike" cap="none" dirty="0">
                <a:solidFill>
                  <a:schemeClr val="dk1"/>
                </a:solidFill>
                <a:ea typeface="Helvetica Neue"/>
                <a:cs typeface="Helvetica Neue"/>
                <a:sym typeface="Helvetica Neue"/>
              </a:rPr>
              <a:t>, of socio-</a:t>
            </a:r>
            <a:r>
              <a:rPr lang="fr-FR" b="0" i="0" u="none" strike="noStrike" cap="none" dirty="0" err="1">
                <a:solidFill>
                  <a:schemeClr val="dk1"/>
                </a:solidFill>
                <a:ea typeface="Helvetica Neue"/>
                <a:cs typeface="Helvetica Neue"/>
                <a:sym typeface="Helvetica Neue"/>
              </a:rPr>
              <a:t>natural</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systems</a:t>
            </a:r>
            <a:r>
              <a:rPr lang="fr-FR" b="0" i="0" u="none" strike="noStrike" cap="none" dirty="0">
                <a:solidFill>
                  <a:schemeClr val="dk1"/>
                </a:solidFill>
                <a:ea typeface="Helvetica Neue"/>
                <a:cs typeface="Helvetica Neue"/>
                <a:sym typeface="Helvetica Neue"/>
              </a:rPr>
              <a:t>. </a:t>
            </a:r>
            <a:r>
              <a:rPr lang="fr-FR" b="0" i="1" u="none" strike="noStrike" cap="none" dirty="0">
                <a:solidFill>
                  <a:schemeClr val="dk1"/>
                </a:solidFill>
                <a:ea typeface="Helvetica Neue"/>
                <a:cs typeface="Helvetica Neue"/>
                <a:sym typeface="Helvetica Neue"/>
              </a:rPr>
              <a:t>e.g.</a:t>
            </a:r>
            <a:r>
              <a:rPr lang="fr-FR" b="0" i="1" u="none" strike="noStrike" cap="none" dirty="0">
                <a:solidFill>
                  <a:srgbClr val="FF0000"/>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companion</a:t>
            </a:r>
            <a:r>
              <a:rPr lang="fr-FR" b="0" i="0" u="none" strike="noStrike" cap="none" dirty="0">
                <a:solidFill>
                  <a:schemeClr val="dk1"/>
                </a:solidFill>
                <a:ea typeface="Helvetica Neue"/>
                <a:cs typeface="Helvetica Neue"/>
                <a:sym typeface="Helvetica Neue"/>
              </a:rPr>
              <a:t> modeling (CIRAD), participative modeling, interactive modeling of </a:t>
            </a:r>
            <a:r>
              <a:rPr lang="fr-FR" b="0" i="0" u="none" strike="noStrike" cap="none" dirty="0" err="1">
                <a:solidFill>
                  <a:schemeClr val="dk1"/>
                </a:solidFill>
                <a:ea typeface="Helvetica Neue"/>
                <a:cs typeface="Helvetica Neue"/>
                <a:sym typeface="Helvetica Neue"/>
              </a:rPr>
              <a:t>agronomic</a:t>
            </a:r>
            <a:r>
              <a:rPr lang="fr-FR" b="0" i="0" u="none" strike="noStrike" cap="none" dirty="0">
                <a:solidFill>
                  <a:schemeClr val="dk1"/>
                </a:solidFill>
                <a:ea typeface="Helvetica Neue"/>
                <a:cs typeface="Helvetica Neue"/>
                <a:sym typeface="Helvetica Neue"/>
              </a:rPr>
              <a:t> and agricultural </a:t>
            </a:r>
            <a:r>
              <a:rPr lang="fr-FR" b="0" i="0" u="none" strike="noStrike" cap="none" dirty="0" err="1">
                <a:solidFill>
                  <a:schemeClr val="dk1"/>
                </a:solidFill>
                <a:ea typeface="Helvetica Neue"/>
                <a:cs typeface="Helvetica Neue"/>
                <a:sym typeface="Helvetica Neue"/>
              </a:rPr>
              <a:t>systems</a:t>
            </a:r>
            <a:endParaRPr dirty="0"/>
          </a:p>
          <a:p>
            <a:pPr marL="742950" marR="0" lvl="1" indent="-158750" algn="l" rtl="0">
              <a:spcBef>
                <a:spcPts val="400"/>
              </a:spcBef>
              <a:spcAft>
                <a:spcPts val="0"/>
              </a:spcAft>
              <a:buClr>
                <a:schemeClr val="dk1"/>
              </a:buClr>
              <a:buSzPts val="2000"/>
              <a:buFont typeface="Arial"/>
              <a:buNone/>
            </a:pPr>
            <a:endParaRPr b="0" i="0" u="none" strike="noStrike" cap="none" dirty="0">
              <a:solidFill>
                <a:schemeClr val="dk1"/>
              </a:solidFill>
              <a:ea typeface="Helvetica Neue"/>
              <a:cs typeface="Helvetica Neue"/>
              <a:sym typeface="Helvetica Neue"/>
            </a:endParaRPr>
          </a:p>
          <a:p>
            <a:pPr marL="457200" marR="0" lvl="1" indent="0" algn="l" rtl="0">
              <a:spcBef>
                <a:spcPts val="0"/>
              </a:spcBef>
              <a:spcAft>
                <a:spcPts val="0"/>
              </a:spcAft>
              <a:buClr>
                <a:schemeClr val="dk1"/>
              </a:buClr>
              <a:buSzPts val="2000"/>
              <a:buFont typeface="Arial"/>
              <a:buNone/>
            </a:pPr>
            <a:endParaRPr b="0" i="0" u="none" strike="noStrike" cap="none" dirty="0">
              <a:solidFill>
                <a:schemeClr val="dk1"/>
              </a:solidFill>
              <a:ea typeface="Helvetica Neue"/>
              <a:cs typeface="Helvetica Neue"/>
              <a:sym typeface="Helvetica Neue"/>
            </a:endParaRPr>
          </a:p>
          <a:p>
            <a:pPr marL="457200" marR="0" lvl="1" indent="0" algn="l" rtl="0">
              <a:spcBef>
                <a:spcPts val="0"/>
              </a:spcBef>
              <a:spcAft>
                <a:spcPts val="0"/>
              </a:spcAft>
              <a:buClr>
                <a:schemeClr val="dk1"/>
              </a:buClr>
              <a:buSzPts val="2000"/>
              <a:buFont typeface="Arial"/>
              <a:buNone/>
            </a:pPr>
            <a:endParaRPr b="0" i="0" u="none" strike="noStrike" cap="none" dirty="0">
              <a:solidFill>
                <a:schemeClr val="dk1"/>
              </a:solidFill>
              <a:ea typeface="Helvetica Neue"/>
              <a:cs typeface="Helvetica Neue"/>
              <a:sym typeface="Helvetica Neue"/>
            </a:endParaRPr>
          </a:p>
          <a:p>
            <a:pPr marL="457200" marR="0" lvl="1" indent="0" algn="l" rtl="0">
              <a:spcBef>
                <a:spcPts val="0"/>
              </a:spcBef>
              <a:spcAft>
                <a:spcPts val="0"/>
              </a:spcAft>
              <a:buClr>
                <a:schemeClr val="dk1"/>
              </a:buClr>
              <a:buSzPts val="2000"/>
              <a:buFont typeface="Arial"/>
              <a:buNone/>
            </a:pPr>
            <a:endParaRPr b="0" i="0" u="none" strike="noStrike" cap="none" dirty="0">
              <a:solidFill>
                <a:schemeClr val="dk1"/>
              </a:solidFill>
              <a:ea typeface="Helvetica Neue"/>
              <a:cs typeface="Helvetica Neue"/>
              <a:sym typeface="Helvetica Neue"/>
            </a:endParaRPr>
          </a:p>
          <a:p>
            <a:pPr marL="342900" marR="0" lvl="0" indent="-215900" algn="l" rtl="0">
              <a:spcBef>
                <a:spcPts val="400"/>
              </a:spcBef>
              <a:spcAft>
                <a:spcPts val="0"/>
              </a:spcAft>
              <a:buClr>
                <a:schemeClr val="dk1"/>
              </a:buClr>
              <a:buSzPts val="2000"/>
              <a:buFont typeface="Arial"/>
              <a:buNone/>
            </a:pPr>
            <a:endParaRPr b="1" dirty="0">
              <a:solidFill>
                <a:schemeClr val="dk1"/>
              </a:solidFill>
              <a:ea typeface="Helvetica Neue"/>
              <a:cs typeface="Helvetica Neue"/>
              <a:sym typeface="Helvetica Neue"/>
            </a:endParaRPr>
          </a:p>
        </p:txBody>
      </p:sp>
      <p:sp>
        <p:nvSpPr>
          <p:cNvPr id="255" name="Google Shape;255;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fr-FR" sz="1200">
                <a:solidFill>
                  <a:srgbClr val="898989"/>
                </a:solidFill>
                <a:latin typeface="Calibri"/>
                <a:ea typeface="Calibri"/>
                <a:cs typeface="Calibri"/>
                <a:sym typeface="Calibri"/>
              </a:rPr>
              <a:t>30</a:t>
            </a:fld>
            <a:endParaRPr sz="1200">
              <a:solidFill>
                <a:srgbClr val="898989"/>
              </a:solidFill>
              <a:latin typeface="Calibri"/>
              <a:ea typeface="Calibri"/>
              <a:cs typeface="Calibri"/>
              <a:sym typeface="Calibri"/>
            </a:endParaRPr>
          </a:p>
        </p:txBody>
      </p:sp>
      <p:sp>
        <p:nvSpPr>
          <p:cNvPr id="5" name="Google Shape;231;p16">
            <a:extLst>
              <a:ext uri="{FF2B5EF4-FFF2-40B4-BE49-F238E27FC236}">
                <a16:creationId xmlns:a16="http://schemas.microsoft.com/office/drawing/2014/main" id="{FECF7CFB-6339-4CAD-8322-A8671F89998D}"/>
              </a:ext>
            </a:extLst>
          </p:cNvPr>
          <p:cNvSpPr txBox="1">
            <a:spLocks/>
          </p:cNvSpPr>
          <p:nvPr/>
        </p:nvSpPr>
        <p:spPr>
          <a:xfrm>
            <a:off x="10119154" y="35785"/>
            <a:ext cx="2027801" cy="1143000"/>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buFont typeface="Calibri"/>
              <a:buNone/>
            </a:pPr>
            <a:r>
              <a:rPr lang="fr-FR" sz="1200" b="1"/>
              <a:t>Source : Varenne (2008, 2013)</a:t>
            </a:r>
            <a:endParaRPr lang="fr-FR" dirty="0"/>
          </a:p>
        </p:txBody>
      </p:sp>
      <p:sp>
        <p:nvSpPr>
          <p:cNvPr id="6" name="Rectangle : coins arrondis 5">
            <a:extLst>
              <a:ext uri="{FF2B5EF4-FFF2-40B4-BE49-F238E27FC236}">
                <a16:creationId xmlns:a16="http://schemas.microsoft.com/office/drawing/2014/main" id="{584C30A3-11DB-4C53-BE34-6128B5A8FF35}"/>
              </a:ext>
            </a:extLst>
          </p:cNvPr>
          <p:cNvSpPr/>
          <p:nvPr/>
        </p:nvSpPr>
        <p:spPr>
          <a:xfrm>
            <a:off x="506187" y="136526"/>
            <a:ext cx="438422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On 20 functions of models (4/5)</a:t>
            </a:r>
            <a:endParaRPr lang="fr-FR" sz="2400" b="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0"/>
          <p:cNvSpPr txBox="1"/>
          <p:nvPr/>
        </p:nvSpPr>
        <p:spPr>
          <a:xfrm>
            <a:off x="269422" y="1327562"/>
            <a:ext cx="10847040" cy="3971060"/>
          </a:xfrm>
          <a:prstGeom prst="rect">
            <a:avLst/>
          </a:prstGeom>
          <a:noFill/>
          <a:ln>
            <a:noFill/>
          </a:ln>
        </p:spPr>
        <p:txBody>
          <a:bodyPr spcFirstLastPara="1" wrap="square" lIns="91425" tIns="45700" rIns="91425" bIns="45700" anchor="t" anchorCtr="0">
            <a:noAutofit/>
          </a:bodyPr>
          <a:lstStyle/>
          <a:p>
            <a:pPr marL="742950" marR="0" lvl="1" indent="-285750" algn="l" rtl="0">
              <a:spcBef>
                <a:spcPts val="0"/>
              </a:spcBef>
              <a:spcAft>
                <a:spcPts val="0"/>
              </a:spcAft>
              <a:buNone/>
            </a:pPr>
            <a:endParaRPr b="0" i="0" u="none" strike="noStrike" cap="none" dirty="0">
              <a:solidFill>
                <a:schemeClr val="dk1"/>
              </a:solidFill>
              <a:ea typeface="Helvetica Neue"/>
              <a:cs typeface="Helvetica Neue"/>
              <a:sym typeface="Helvetica Neue"/>
            </a:endParaRPr>
          </a:p>
          <a:p>
            <a:pPr marL="0" marR="0" lvl="0" indent="0" algn="l" rtl="0">
              <a:spcBef>
                <a:spcPts val="0"/>
              </a:spcBef>
              <a:spcAft>
                <a:spcPts val="0"/>
              </a:spcAft>
              <a:buNone/>
            </a:pPr>
            <a:r>
              <a:rPr lang="fr-FR" b="1" dirty="0">
                <a:solidFill>
                  <a:srgbClr val="FF0000"/>
                </a:solidFill>
                <a:ea typeface="Helvetica Neue"/>
                <a:cs typeface="Helvetica Neue"/>
                <a:sym typeface="Helvetica Neue"/>
              </a:rPr>
              <a:t>V – To </a:t>
            </a:r>
            <a:r>
              <a:rPr lang="fr-FR" b="1" dirty="0" err="1">
                <a:solidFill>
                  <a:srgbClr val="FF0000"/>
                </a:solidFill>
                <a:ea typeface="Helvetica Neue"/>
                <a:cs typeface="Helvetica Neue"/>
                <a:sym typeface="Helvetica Neue"/>
              </a:rPr>
              <a:t>facilitate</a:t>
            </a:r>
            <a:r>
              <a:rPr lang="fr-FR" b="1" dirty="0">
                <a:solidFill>
                  <a:srgbClr val="FF0000"/>
                </a:solidFill>
                <a:ea typeface="Helvetica Neue"/>
                <a:cs typeface="Helvetica Neue"/>
                <a:sym typeface="Helvetica Neue"/>
              </a:rPr>
              <a:t> the formulation not </a:t>
            </a:r>
            <a:r>
              <a:rPr lang="fr-FR" b="1" dirty="0">
                <a:solidFill>
                  <a:schemeClr val="dk1"/>
                </a:solidFill>
                <a:ea typeface="Helvetica Neue"/>
                <a:cs typeface="Helvetica Neue"/>
                <a:sym typeface="Helvetica Neue"/>
              </a:rPr>
              <a:t>of the </a:t>
            </a:r>
            <a:r>
              <a:rPr lang="fr-FR" b="1" dirty="0" err="1">
                <a:solidFill>
                  <a:schemeClr val="dk1"/>
                </a:solidFill>
                <a:ea typeface="Helvetica Neue"/>
                <a:cs typeface="Helvetica Neue"/>
                <a:sym typeface="Helvetica Neue"/>
              </a:rPr>
              <a:t>questioning</a:t>
            </a:r>
            <a:r>
              <a:rPr lang="fr-FR" b="1" dirty="0">
                <a:solidFill>
                  <a:schemeClr val="dk1"/>
                </a:solidFill>
                <a:ea typeface="Helvetica Neue"/>
                <a:cs typeface="Helvetica Neue"/>
                <a:sym typeface="Helvetica Neue"/>
              </a:rPr>
              <a:t> </a:t>
            </a:r>
            <a:r>
              <a:rPr lang="fr-FR" b="1" dirty="0" err="1">
                <a:solidFill>
                  <a:schemeClr val="dk1"/>
                </a:solidFill>
                <a:ea typeface="Helvetica Neue"/>
                <a:cs typeface="Helvetica Neue"/>
                <a:sym typeface="Helvetica Neue"/>
              </a:rPr>
              <a:t>nor</a:t>
            </a:r>
            <a:r>
              <a:rPr lang="fr-FR" b="1" dirty="0">
                <a:solidFill>
                  <a:schemeClr val="dk1"/>
                </a:solidFill>
                <a:ea typeface="Helvetica Neue"/>
                <a:cs typeface="Helvetica Neue"/>
                <a:sym typeface="Helvetica Neue"/>
              </a:rPr>
              <a:t> of the </a:t>
            </a:r>
            <a:r>
              <a:rPr lang="fr-FR" b="1" dirty="0" err="1">
                <a:solidFill>
                  <a:schemeClr val="dk1"/>
                </a:solidFill>
                <a:ea typeface="Helvetica Neue"/>
                <a:cs typeface="Helvetica Neue"/>
                <a:sym typeface="Helvetica Neue"/>
              </a:rPr>
              <a:t>answer</a:t>
            </a:r>
            <a:r>
              <a:rPr lang="fr-FR" b="1" dirty="0">
                <a:solidFill>
                  <a:schemeClr val="dk1"/>
                </a:solidFill>
                <a:ea typeface="Helvetica Neue"/>
                <a:cs typeface="Helvetica Neue"/>
                <a:sym typeface="Helvetica Neue"/>
              </a:rPr>
              <a:t> to the question but </a:t>
            </a:r>
            <a:r>
              <a:rPr lang="fr-FR" b="1" dirty="0">
                <a:solidFill>
                  <a:srgbClr val="FF0000"/>
                </a:solidFill>
                <a:ea typeface="Helvetica Neue"/>
                <a:cs typeface="Helvetica Neue"/>
                <a:sym typeface="Helvetica Neue"/>
              </a:rPr>
              <a:t>of the final </a:t>
            </a:r>
            <a:r>
              <a:rPr lang="fr-FR" b="1" dirty="0" err="1">
                <a:solidFill>
                  <a:srgbClr val="FF0000"/>
                </a:solidFill>
                <a:ea typeface="Helvetica Neue"/>
                <a:cs typeface="Helvetica Neue"/>
                <a:sym typeface="Helvetica Neue"/>
              </a:rPr>
              <a:t>decision</a:t>
            </a:r>
            <a:r>
              <a:rPr lang="fr-FR" b="1" dirty="0">
                <a:solidFill>
                  <a:srgbClr val="FF0000"/>
                </a:solidFill>
                <a:ea typeface="Helvetica Neue"/>
                <a:cs typeface="Helvetica Neue"/>
                <a:sym typeface="Helvetica Neue"/>
              </a:rPr>
              <a:t> </a:t>
            </a:r>
            <a:r>
              <a:rPr lang="fr-FR" b="1" dirty="0" err="1">
                <a:solidFill>
                  <a:srgbClr val="FF0000"/>
                </a:solidFill>
                <a:ea typeface="Helvetica Neue"/>
                <a:cs typeface="Helvetica Neue"/>
                <a:sym typeface="Helvetica Neue"/>
              </a:rPr>
              <a:t>only</a:t>
            </a:r>
            <a:r>
              <a:rPr lang="fr-FR" b="1" dirty="0">
                <a:solidFill>
                  <a:srgbClr val="FF0000"/>
                </a:solidFill>
                <a:ea typeface="Helvetica Neue"/>
                <a:cs typeface="Helvetica Neue"/>
                <a:sym typeface="Helvetica Neue"/>
              </a:rPr>
              <a:t>, </a:t>
            </a:r>
            <a:r>
              <a:rPr lang="fr-FR" b="1" dirty="0">
                <a:solidFill>
                  <a:schemeClr val="dk1"/>
                </a:solidFill>
                <a:ea typeface="Helvetica Neue"/>
                <a:cs typeface="Helvetica Neue"/>
                <a:sym typeface="Helvetica Neue"/>
              </a:rPr>
              <a:t>i.e. to help </a:t>
            </a:r>
            <a:r>
              <a:rPr lang="fr-FR" b="1" dirty="0" err="1">
                <a:solidFill>
                  <a:schemeClr val="dk1"/>
                </a:solidFill>
                <a:ea typeface="Helvetica Neue"/>
                <a:cs typeface="Helvetica Neue"/>
                <a:sym typeface="Helvetica Neue"/>
              </a:rPr>
              <a:t>determinate</a:t>
            </a:r>
            <a:r>
              <a:rPr lang="fr-FR" b="1" dirty="0">
                <a:solidFill>
                  <a:schemeClr val="dk1"/>
                </a:solidFill>
                <a:ea typeface="Helvetica Neue"/>
                <a:cs typeface="Helvetica Neue"/>
                <a:sym typeface="Helvetica Neue"/>
              </a:rPr>
              <a:t> the </a:t>
            </a:r>
            <a:r>
              <a:rPr lang="fr-FR" b="1" dirty="0" err="1">
                <a:solidFill>
                  <a:schemeClr val="dk1"/>
                </a:solidFill>
                <a:ea typeface="Helvetica Neue"/>
                <a:cs typeface="Helvetica Neue"/>
                <a:sym typeface="Helvetica Neue"/>
              </a:rPr>
              <a:t>kind</a:t>
            </a:r>
            <a:r>
              <a:rPr lang="fr-FR" b="1" dirty="0">
                <a:solidFill>
                  <a:schemeClr val="dk1"/>
                </a:solidFill>
                <a:ea typeface="Helvetica Neue"/>
                <a:cs typeface="Helvetica Neue"/>
                <a:sym typeface="Helvetica Neue"/>
              </a:rPr>
              <a:t> of possible </a:t>
            </a:r>
            <a:r>
              <a:rPr lang="fr-FR" b="1" dirty="0" err="1">
                <a:solidFill>
                  <a:schemeClr val="dk1"/>
                </a:solidFill>
                <a:ea typeface="Helvetica Neue"/>
                <a:cs typeface="Helvetica Neue"/>
                <a:sym typeface="Helvetica Neue"/>
              </a:rPr>
              <a:t>pre-established</a:t>
            </a:r>
            <a:r>
              <a:rPr lang="fr-FR" b="1" dirty="0">
                <a:solidFill>
                  <a:schemeClr val="dk1"/>
                </a:solidFill>
                <a:ea typeface="Helvetica Neue"/>
                <a:cs typeface="Helvetica Neue"/>
                <a:sym typeface="Helvetica Neue"/>
              </a:rPr>
              <a:t> actions (to </a:t>
            </a:r>
            <a:r>
              <a:rPr lang="fr-FR" b="1" dirty="0" err="1">
                <a:solidFill>
                  <a:schemeClr val="dk1"/>
                </a:solidFill>
                <a:ea typeface="Helvetica Neue"/>
                <a:cs typeface="Helvetica Neue"/>
                <a:sym typeface="Helvetica Neue"/>
              </a:rPr>
              <a:t>vaccinate</a:t>
            </a:r>
            <a:r>
              <a:rPr lang="fr-FR" b="1" dirty="0">
                <a:solidFill>
                  <a:schemeClr val="dk1"/>
                </a:solidFill>
                <a:ea typeface="Helvetica Neue"/>
                <a:cs typeface="Helvetica Neue"/>
                <a:sym typeface="Helvetica Neue"/>
              </a:rPr>
              <a:t> or not,  to </a:t>
            </a:r>
            <a:r>
              <a:rPr lang="fr-FR" b="1" dirty="0" err="1">
                <a:solidFill>
                  <a:schemeClr val="dk1"/>
                </a:solidFill>
                <a:ea typeface="Helvetica Neue"/>
                <a:cs typeface="Helvetica Neue"/>
                <a:sym typeface="Helvetica Neue"/>
              </a:rPr>
              <a:t>buy</a:t>
            </a:r>
            <a:r>
              <a:rPr lang="fr-FR" b="1" dirty="0">
                <a:solidFill>
                  <a:schemeClr val="dk1"/>
                </a:solidFill>
                <a:ea typeface="Helvetica Neue"/>
                <a:cs typeface="Helvetica Neue"/>
                <a:sym typeface="Helvetica Neue"/>
              </a:rPr>
              <a:t> or not…):</a:t>
            </a:r>
            <a:endParaRPr dirty="0"/>
          </a:p>
          <a:p>
            <a:pPr marL="0" marR="0" lvl="0" indent="0" algn="l" rtl="0">
              <a:spcBef>
                <a:spcPts val="0"/>
              </a:spcBef>
              <a:spcAft>
                <a:spcPts val="0"/>
              </a:spcAft>
              <a:buClr>
                <a:schemeClr val="dk1"/>
              </a:buClr>
              <a:buSzPts val="2000"/>
              <a:buFont typeface="Arial"/>
              <a:buNone/>
            </a:pPr>
            <a:endParaRPr dirty="0">
              <a:solidFill>
                <a:schemeClr val="dk1"/>
              </a:solidFill>
              <a:ea typeface="Helvetica Neue"/>
              <a:cs typeface="Helvetica Neue"/>
              <a:sym typeface="Helvetica Neue"/>
            </a:endParaRPr>
          </a:p>
          <a:p>
            <a:pPr marL="800100" marR="0" lvl="1" indent="-342900" algn="l" rtl="0">
              <a:spcBef>
                <a:spcPts val="0"/>
              </a:spcBef>
              <a:spcAft>
                <a:spcPts val="0"/>
              </a:spcAft>
              <a:buClr>
                <a:schemeClr val="dk1"/>
              </a:buClr>
              <a:buSzPts val="2000"/>
              <a:buFont typeface="Noto Sans Symbols"/>
              <a:buChar char="▪"/>
            </a:pPr>
            <a:r>
              <a:rPr lang="fr-FR" b="0" i="0" u="none" strike="noStrike" cap="none" dirty="0">
                <a:solidFill>
                  <a:schemeClr val="dk1"/>
                </a:solidFill>
                <a:ea typeface="Helvetica Neue"/>
                <a:cs typeface="Helvetica Neue"/>
                <a:sym typeface="Helvetica Neue"/>
              </a:rPr>
              <a:t>19) </a:t>
            </a:r>
            <a:r>
              <a:rPr lang="fr-FR" b="0" i="0" u="none" strike="noStrike" cap="none" dirty="0">
                <a:solidFill>
                  <a:srgbClr val="FF0000"/>
                </a:solidFill>
                <a:ea typeface="Helvetica Neue"/>
                <a:cs typeface="Helvetica Neue"/>
                <a:sym typeface="Helvetica Neue"/>
              </a:rPr>
              <a:t>To </a:t>
            </a:r>
            <a:r>
              <a:rPr lang="fr-FR" b="0" i="0" u="none" strike="noStrike" cap="none" dirty="0" err="1">
                <a:solidFill>
                  <a:srgbClr val="FF0000"/>
                </a:solidFill>
                <a:ea typeface="Helvetica Neue"/>
                <a:cs typeface="Helvetica Neue"/>
                <a:sym typeface="Helvetica Neue"/>
              </a:rPr>
              <a:t>facilitate</a:t>
            </a:r>
            <a:r>
              <a:rPr lang="fr-FR" b="0" i="0" u="none" strike="noStrike" cap="none" dirty="0">
                <a:solidFill>
                  <a:srgbClr val="FF0000"/>
                </a:solidFill>
                <a:ea typeface="Helvetica Neue"/>
                <a:cs typeface="Helvetica Neue"/>
                <a:sym typeface="Helvetica Neue"/>
              </a:rPr>
              <a:t> a </a:t>
            </a:r>
            <a:r>
              <a:rPr lang="fr-FR" b="0" i="0" u="none" strike="noStrike" cap="none" dirty="0" err="1">
                <a:solidFill>
                  <a:srgbClr val="FF0000"/>
                </a:solidFill>
                <a:ea typeface="Helvetica Neue"/>
                <a:cs typeface="Helvetica Neue"/>
                <a:sym typeface="Helvetica Neue"/>
              </a:rPr>
              <a:t>rapid</a:t>
            </a:r>
            <a:r>
              <a:rPr lang="fr-FR" b="0" i="0" u="none" strike="noStrike" cap="none" dirty="0">
                <a:solidFill>
                  <a:srgbClr val="FF0000"/>
                </a:solidFill>
                <a:ea typeface="Helvetica Neue"/>
                <a:cs typeface="Helvetica Neue"/>
                <a:sym typeface="Helvetica Neue"/>
              </a:rPr>
              <a:t> </a:t>
            </a:r>
            <a:r>
              <a:rPr lang="fr-FR" b="0" i="0" u="none" strike="noStrike" cap="none" dirty="0" err="1">
                <a:solidFill>
                  <a:srgbClr val="FF0000"/>
                </a:solidFill>
                <a:ea typeface="Helvetica Neue"/>
                <a:cs typeface="Helvetica Neue"/>
                <a:sym typeface="Helvetica Neue"/>
              </a:rPr>
              <a:t>decision</a:t>
            </a:r>
            <a:r>
              <a:rPr lang="fr-FR" b="0" i="0" u="none" strike="noStrike" cap="none" dirty="0">
                <a:solidFill>
                  <a:srgbClr val="FF0000"/>
                </a:solidFill>
                <a:ea typeface="Helvetica Neue"/>
                <a:cs typeface="Helvetica Neue"/>
                <a:sym typeface="Helvetica Neue"/>
              </a:rPr>
              <a:t> in a </a:t>
            </a:r>
            <a:r>
              <a:rPr lang="fr-FR" b="0" i="0" u="none" strike="noStrike" cap="none" dirty="0" err="1">
                <a:solidFill>
                  <a:srgbClr val="FF0000"/>
                </a:solidFill>
                <a:ea typeface="Helvetica Neue"/>
                <a:cs typeface="Helvetica Neue"/>
                <a:sym typeface="Helvetica Neue"/>
              </a:rPr>
              <a:t>complex</a:t>
            </a:r>
            <a:r>
              <a:rPr lang="fr-FR" b="0" i="0" u="none" strike="noStrike" cap="none" dirty="0">
                <a:solidFill>
                  <a:srgbClr val="FF0000"/>
                </a:solidFill>
                <a:ea typeface="Helvetica Neue"/>
                <a:cs typeface="Helvetica Neue"/>
                <a:sym typeface="Helvetica Neue"/>
              </a:rPr>
              <a:t> </a:t>
            </a:r>
            <a:r>
              <a:rPr lang="fr-FR" b="0" i="0" u="none" strike="noStrike" cap="none" dirty="0" err="1">
                <a:solidFill>
                  <a:srgbClr val="FF0000"/>
                </a:solidFill>
                <a:ea typeface="Helvetica Neue"/>
                <a:cs typeface="Helvetica Neue"/>
                <a:sym typeface="Helvetica Neue"/>
              </a:rPr>
              <a:t>context</a:t>
            </a:r>
            <a:r>
              <a:rPr lang="fr-FR" b="0" i="0" u="none" strike="noStrike" cap="none" dirty="0">
                <a:solidFill>
                  <a:srgbClr val="FF0000"/>
                </a:solidFill>
                <a:ea typeface="Helvetica Neue"/>
                <a:cs typeface="Helvetica Neue"/>
                <a:sym typeface="Helvetica Neue"/>
              </a:rPr>
              <a:t> of emergency. </a:t>
            </a:r>
            <a:br>
              <a:rPr lang="fr-FR" b="0" i="0" u="none" strike="noStrike" cap="none" dirty="0">
                <a:solidFill>
                  <a:srgbClr val="FF0000"/>
                </a:solidFill>
                <a:ea typeface="Helvetica Neue"/>
                <a:cs typeface="Helvetica Neue"/>
                <a:sym typeface="Helvetica Neue"/>
              </a:rPr>
            </a:br>
            <a:r>
              <a:rPr lang="fr-FR" b="0" i="1" u="none" strike="noStrike" cap="none" dirty="0">
                <a:solidFill>
                  <a:schemeClr val="dk1"/>
                </a:solidFill>
                <a:ea typeface="Helvetica Neue"/>
                <a:cs typeface="Helvetica Neue"/>
                <a:sym typeface="Helvetica Neue"/>
              </a:rPr>
              <a:t>e.g.</a:t>
            </a:r>
            <a:r>
              <a:rPr lang="fr-FR" b="0" i="0" u="none" strike="noStrike" cap="none" dirty="0">
                <a:solidFill>
                  <a:schemeClr val="dk1"/>
                </a:solidFill>
                <a:ea typeface="Helvetica Neue"/>
                <a:cs typeface="Helvetica Neue"/>
                <a:sym typeface="Helvetica Neue"/>
              </a:rPr>
              <a:t> model for the management of </a:t>
            </a:r>
            <a:r>
              <a:rPr lang="fr-FR" b="0" i="0" u="none" strike="noStrike" cap="none" dirty="0" err="1">
                <a:solidFill>
                  <a:schemeClr val="dk1"/>
                </a:solidFill>
                <a:ea typeface="Helvetica Neue"/>
                <a:cs typeface="Helvetica Neue"/>
                <a:sym typeface="Helvetica Neue"/>
              </a:rPr>
              <a:t>epidemics</a:t>
            </a:r>
            <a:r>
              <a:rPr lang="fr-FR" b="0" i="0" u="none" strike="noStrike" cap="none" dirty="0">
                <a:solidFill>
                  <a:schemeClr val="dk1"/>
                </a:solidFill>
                <a:ea typeface="Helvetica Neue"/>
                <a:cs typeface="Helvetica Neue"/>
                <a:sym typeface="Helvetica Neue"/>
              </a:rPr>
              <a:t>, model for the management of catastrophe</a:t>
            </a:r>
            <a:endParaRPr dirty="0"/>
          </a:p>
          <a:p>
            <a:pPr marL="1257300" marR="0" lvl="2" indent="-215900" algn="l" rtl="0">
              <a:spcBef>
                <a:spcPts val="0"/>
              </a:spcBef>
              <a:spcAft>
                <a:spcPts val="0"/>
              </a:spcAft>
              <a:buClr>
                <a:schemeClr val="dk1"/>
              </a:buClr>
              <a:buSzPts val="2000"/>
              <a:buFont typeface="Noto Sans Symbols"/>
              <a:buNone/>
            </a:pPr>
            <a:endParaRPr b="0" i="0" u="none" strike="noStrike" cap="none" dirty="0">
              <a:solidFill>
                <a:schemeClr val="dk1"/>
              </a:solidFill>
              <a:ea typeface="Helvetica Neue"/>
              <a:cs typeface="Helvetica Neue"/>
              <a:sym typeface="Helvetica Neue"/>
            </a:endParaRPr>
          </a:p>
          <a:p>
            <a:pPr marL="800100" marR="0" lvl="1" indent="-342900" algn="l" rtl="0">
              <a:spcBef>
                <a:spcPts val="0"/>
              </a:spcBef>
              <a:spcAft>
                <a:spcPts val="0"/>
              </a:spcAft>
              <a:buClr>
                <a:schemeClr val="dk1"/>
              </a:buClr>
              <a:buSzPts val="2000"/>
              <a:buFont typeface="Noto Sans Symbols"/>
              <a:buChar char="▪"/>
            </a:pPr>
            <a:r>
              <a:rPr lang="fr-FR" b="0" i="0" u="none" strike="noStrike" cap="none" dirty="0">
                <a:solidFill>
                  <a:schemeClr val="dk1"/>
                </a:solidFill>
                <a:ea typeface="Helvetica Neue"/>
                <a:cs typeface="Helvetica Neue"/>
                <a:sym typeface="Helvetica Neue"/>
              </a:rPr>
              <a:t>20) To </a:t>
            </a:r>
            <a:r>
              <a:rPr lang="fr-FR" b="0" i="0" u="none" strike="noStrike" cap="none" dirty="0" err="1">
                <a:solidFill>
                  <a:schemeClr val="dk1"/>
                </a:solidFill>
                <a:ea typeface="Helvetica Neue"/>
                <a:cs typeface="Helvetica Neue"/>
                <a:sym typeface="Helvetica Neue"/>
              </a:rPr>
              <a:t>facilitate</a:t>
            </a:r>
            <a:r>
              <a:rPr lang="fr-FR" b="0" i="0" u="none" strike="noStrike" cap="none" dirty="0">
                <a:solidFill>
                  <a:schemeClr val="dk1"/>
                </a:solidFill>
                <a:ea typeface="Helvetica Neue"/>
                <a:cs typeface="Helvetica Neue"/>
                <a:sym typeface="Helvetica Neue"/>
              </a:rPr>
              <a:t> a </a:t>
            </a:r>
            <a:r>
              <a:rPr lang="fr-FR" b="0" i="0" u="none" strike="noStrike" cap="none" dirty="0" err="1">
                <a:solidFill>
                  <a:schemeClr val="dk1"/>
                </a:solidFill>
                <a:ea typeface="Helvetica Neue"/>
                <a:cs typeface="Helvetica Neue"/>
                <a:sym typeface="Helvetica Neue"/>
              </a:rPr>
              <a:t>decision</a:t>
            </a:r>
            <a:r>
              <a:rPr lang="fr-FR" b="0" i="0" u="none" strike="noStrike" cap="none" dirty="0">
                <a:solidFill>
                  <a:schemeClr val="dk1"/>
                </a:solidFill>
                <a:ea typeface="Helvetica Neue"/>
                <a:cs typeface="Helvetica Neue"/>
                <a:sym typeface="Helvetica Neue"/>
              </a:rPr>
              <a:t> in a </a:t>
            </a:r>
            <a:r>
              <a:rPr lang="fr-FR" b="0" i="0" u="none" strike="noStrike" cap="none" dirty="0" err="1">
                <a:solidFill>
                  <a:schemeClr val="dk1"/>
                </a:solidFill>
                <a:ea typeface="Helvetica Neue"/>
                <a:cs typeface="Helvetica Neue"/>
                <a:sym typeface="Helvetica Neue"/>
              </a:rPr>
              <a:t>context</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where</a:t>
            </a:r>
            <a:r>
              <a:rPr lang="fr-FR" b="0" i="0" u="none" strike="noStrike" cap="none" dirty="0">
                <a:solidFill>
                  <a:schemeClr val="dk1"/>
                </a:solidFill>
                <a:ea typeface="Helvetica Neue"/>
                <a:cs typeface="Helvetica Neue"/>
                <a:sym typeface="Helvetica Neue"/>
              </a:rPr>
              <a:t> </a:t>
            </a:r>
            <a:r>
              <a:rPr lang="fr-FR" b="0" i="0" u="none" strike="noStrike" cap="none" dirty="0" err="1">
                <a:solidFill>
                  <a:srgbClr val="FF0000"/>
                </a:solidFill>
                <a:ea typeface="Helvetica Neue"/>
                <a:cs typeface="Helvetica Neue"/>
                <a:sym typeface="Helvetica Neue"/>
              </a:rPr>
              <a:t>models</a:t>
            </a:r>
            <a:r>
              <a:rPr lang="fr-FR" b="0" i="0" u="none" strike="noStrike" cap="none" dirty="0">
                <a:solidFill>
                  <a:srgbClr val="FF0000"/>
                </a:solidFill>
                <a:ea typeface="Helvetica Neue"/>
                <a:cs typeface="Helvetica Neue"/>
                <a:sym typeface="Helvetica Neue"/>
              </a:rPr>
              <a:t> of </a:t>
            </a:r>
            <a:r>
              <a:rPr lang="fr-FR" b="0" i="0" u="none" strike="noStrike" cap="none" dirty="0" err="1">
                <a:solidFill>
                  <a:srgbClr val="FF0000"/>
                </a:solidFill>
                <a:ea typeface="Helvetica Neue"/>
                <a:cs typeface="Helvetica Neue"/>
                <a:sym typeface="Helvetica Neue"/>
              </a:rPr>
              <a:t>decision</a:t>
            </a:r>
            <a:r>
              <a:rPr lang="fr-FR" b="0" i="0" u="none" strike="noStrike" cap="none" dirty="0">
                <a:solidFill>
                  <a:srgbClr val="FF0000"/>
                </a:solidFill>
                <a:ea typeface="Helvetica Neue"/>
                <a:cs typeface="Helvetica Neue"/>
                <a:sym typeface="Helvetica Neue"/>
              </a:rPr>
              <a:t> </a:t>
            </a:r>
            <a:r>
              <a:rPr lang="fr-FR" b="0" i="0" u="none" strike="noStrike" cap="none" dirty="0" err="1">
                <a:solidFill>
                  <a:srgbClr val="FF0000"/>
                </a:solidFill>
                <a:ea typeface="Helvetica Neue"/>
                <a:cs typeface="Helvetica Neue"/>
                <a:sym typeface="Helvetica Neue"/>
              </a:rPr>
              <a:t>finally</a:t>
            </a:r>
            <a:r>
              <a:rPr lang="fr-FR" b="0" i="0" u="none" strike="noStrike" cap="none" dirty="0">
                <a:solidFill>
                  <a:srgbClr val="FF0000"/>
                </a:solidFill>
                <a:ea typeface="Helvetica Neue"/>
                <a:cs typeface="Helvetica Neue"/>
                <a:sym typeface="Helvetica Neue"/>
              </a:rPr>
              <a:t> can </a:t>
            </a:r>
            <a:r>
              <a:rPr lang="fr-FR" b="0" i="0" u="none" strike="noStrike" cap="none" dirty="0" err="1">
                <a:solidFill>
                  <a:srgbClr val="FF0000"/>
                </a:solidFill>
                <a:ea typeface="Helvetica Neue"/>
                <a:cs typeface="Helvetica Neue"/>
                <a:sym typeface="Helvetica Neue"/>
              </a:rPr>
              <a:t>be</a:t>
            </a:r>
            <a:r>
              <a:rPr lang="fr-FR" b="0" i="0" u="none" strike="noStrike" cap="none" dirty="0">
                <a:solidFill>
                  <a:srgbClr val="FF0000"/>
                </a:solidFill>
                <a:ea typeface="Helvetica Neue"/>
                <a:cs typeface="Helvetica Neue"/>
                <a:sym typeface="Helvetica Neue"/>
              </a:rPr>
              <a:t> </a:t>
            </a:r>
            <a:r>
              <a:rPr lang="fr-FR" b="0" i="0" u="none" strike="noStrike" cap="none" dirty="0" err="1">
                <a:solidFill>
                  <a:srgbClr val="FF0000"/>
                </a:solidFill>
                <a:ea typeface="Helvetica Neue"/>
                <a:cs typeface="Helvetica Neue"/>
                <a:sym typeface="Helvetica Neue"/>
              </a:rPr>
              <a:t>counted</a:t>
            </a:r>
            <a:r>
              <a:rPr lang="fr-FR" b="0" i="0" u="none" strike="noStrike" cap="none" dirty="0">
                <a:solidFill>
                  <a:srgbClr val="FF0000"/>
                </a:solidFill>
                <a:ea typeface="Helvetica Neue"/>
                <a:cs typeface="Helvetica Neue"/>
                <a:sym typeface="Helvetica Neue"/>
              </a:rPr>
              <a:t> as </a:t>
            </a:r>
            <a:r>
              <a:rPr lang="fr-FR" b="0" i="0" u="none" strike="noStrike" cap="none" dirty="0" err="1">
                <a:solidFill>
                  <a:srgbClr val="FF0000"/>
                </a:solidFill>
                <a:ea typeface="Helvetica Neue"/>
                <a:cs typeface="Helvetica Neue"/>
                <a:sym typeface="Helvetica Neue"/>
              </a:rPr>
              <a:t>explanative</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too</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because</a:t>
            </a:r>
            <a:r>
              <a:rPr lang="fr-FR" b="0" i="0" u="none" strike="noStrike" cap="none" dirty="0">
                <a:solidFill>
                  <a:schemeClr val="dk1"/>
                </a:solidFill>
                <a:ea typeface="Helvetica Neue"/>
                <a:cs typeface="Helvetica Neue"/>
                <a:sym typeface="Helvetica Neue"/>
              </a:rPr>
              <a:t>, on the run, </a:t>
            </a:r>
            <a:r>
              <a:rPr lang="fr-FR" b="0" i="0" u="none" strike="noStrike" cap="none" dirty="0" err="1">
                <a:solidFill>
                  <a:schemeClr val="dk1"/>
                </a:solidFill>
                <a:ea typeface="Helvetica Neue"/>
                <a:cs typeface="Helvetica Neue"/>
                <a:sym typeface="Helvetica Neue"/>
              </a:rPr>
              <a:t>they</a:t>
            </a:r>
            <a:r>
              <a:rPr lang="fr-FR" b="0" i="0" u="none" strike="noStrike" cap="none" dirty="0">
                <a:solidFill>
                  <a:schemeClr val="dk1"/>
                </a:solidFill>
                <a:ea typeface="Helvetica Neue"/>
                <a:cs typeface="Helvetica Neue"/>
                <a:sym typeface="Helvetica Neue"/>
              </a:rPr>
              <a:t> are </a:t>
            </a:r>
            <a:r>
              <a:rPr lang="fr-FR" b="0" i="0" u="none" strike="noStrike" cap="none" dirty="0" err="1">
                <a:solidFill>
                  <a:schemeClr val="dk1"/>
                </a:solidFill>
                <a:ea typeface="Helvetica Neue"/>
                <a:cs typeface="Helvetica Neue"/>
                <a:sym typeface="Helvetica Neue"/>
              </a:rPr>
              <a:t>becoming</a:t>
            </a:r>
            <a:r>
              <a:rPr lang="fr-FR" b="0" i="0" u="none" strike="noStrike" cap="none" dirty="0">
                <a:solidFill>
                  <a:schemeClr val="dk1"/>
                </a:solidFill>
                <a:ea typeface="Helvetica Neue"/>
                <a:cs typeface="Helvetica Neue"/>
                <a:sym typeface="Helvetica Neue"/>
              </a:rPr>
              <a:t> not </a:t>
            </a:r>
            <a:r>
              <a:rPr lang="fr-FR" b="0" i="0" u="none" strike="noStrike" cap="none" dirty="0" err="1">
                <a:solidFill>
                  <a:schemeClr val="dk1"/>
                </a:solidFill>
                <a:ea typeface="Helvetica Neue"/>
                <a:cs typeface="Helvetica Neue"/>
                <a:sym typeface="Helvetica Neue"/>
              </a:rPr>
              <a:t>only</a:t>
            </a:r>
            <a:r>
              <a:rPr lang="fr-FR" b="0" i="0" u="none" strike="noStrike" cap="none" dirty="0">
                <a:solidFill>
                  <a:schemeClr val="dk1"/>
                </a:solidFill>
                <a:ea typeface="Helvetica Neue"/>
                <a:cs typeface="Helvetica Neue"/>
                <a:sym typeface="Helvetica Neue"/>
              </a:rPr>
              <a:t> descriptive but prescriptive (in </a:t>
            </a:r>
            <a:r>
              <a:rPr lang="fr-FR" b="0" i="0" u="none" strike="noStrike" cap="none" dirty="0" err="1">
                <a:solidFill>
                  <a:schemeClr val="dk1"/>
                </a:solidFill>
                <a:ea typeface="Helvetica Neue"/>
                <a:cs typeface="Helvetica Neue"/>
                <a:sym typeface="Helvetica Neue"/>
              </a:rPr>
              <a:t>that</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they</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act</a:t>
            </a:r>
            <a:r>
              <a:rPr lang="fr-FR" b="0" i="0" u="none" strike="noStrike" cap="none" dirty="0">
                <a:solidFill>
                  <a:schemeClr val="dk1"/>
                </a:solidFill>
                <a:ea typeface="Helvetica Neue"/>
                <a:cs typeface="Helvetica Neue"/>
                <a:sym typeface="Helvetica Neue"/>
              </a:rPr>
              <a:t> as self-</a:t>
            </a:r>
            <a:r>
              <a:rPr lang="fr-FR" b="0" i="0" u="none" strike="noStrike" cap="none" dirty="0" err="1">
                <a:solidFill>
                  <a:schemeClr val="dk1"/>
                </a:solidFill>
                <a:ea typeface="Helvetica Neue"/>
                <a:cs typeface="Helvetica Neue"/>
                <a:sym typeface="Helvetica Neue"/>
              </a:rPr>
              <a:t>fulfilling</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representations</a:t>
            </a:r>
            <a:r>
              <a:rPr lang="fr-FR" b="0" i="0" u="none" strike="noStrike" cap="none" dirty="0">
                <a:solidFill>
                  <a:schemeClr val="dk1"/>
                </a:solidFill>
                <a:ea typeface="Helvetica Neue"/>
                <a:cs typeface="Helvetica Neue"/>
                <a:sym typeface="Helvetica Neue"/>
              </a:rPr>
              <a:t>). Confusions </a:t>
            </a:r>
            <a:r>
              <a:rPr lang="fr-FR" b="0" i="0" u="none" strike="noStrike" cap="none" dirty="0" err="1">
                <a:solidFill>
                  <a:schemeClr val="dk1"/>
                </a:solidFill>
                <a:ea typeface="Helvetica Neue"/>
                <a:cs typeface="Helvetica Neue"/>
                <a:sym typeface="Helvetica Neue"/>
              </a:rPr>
              <a:t>with</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functions</a:t>
            </a:r>
            <a:r>
              <a:rPr lang="fr-FR" b="0" i="0" u="none" strike="noStrike" cap="none" dirty="0">
                <a:solidFill>
                  <a:schemeClr val="dk1"/>
                </a:solidFill>
                <a:ea typeface="Helvetica Neue"/>
                <a:cs typeface="Helvetica Neue"/>
                <a:sym typeface="Helvetica Neue"/>
              </a:rPr>
              <a:t> #8 and #9 </a:t>
            </a:r>
            <a:r>
              <a:rPr lang="fr-FR" b="0" i="0" u="none" strike="noStrike" cap="none" dirty="0" err="1">
                <a:solidFill>
                  <a:schemeClr val="dk1"/>
                </a:solidFill>
                <a:ea typeface="Helvetica Neue"/>
                <a:cs typeface="Helvetica Neue"/>
                <a:sym typeface="Helvetica Neue"/>
              </a:rPr>
              <a:t>often</a:t>
            </a:r>
            <a:r>
              <a:rPr lang="fr-FR" b="0" i="0" u="none" strike="noStrike" cap="none" dirty="0">
                <a:solidFill>
                  <a:schemeClr val="dk1"/>
                </a:solidFill>
                <a:ea typeface="Helvetica Neue"/>
                <a:cs typeface="Helvetica Neue"/>
                <a:sym typeface="Helvetica Neue"/>
              </a:rPr>
              <a:t>. </a:t>
            </a:r>
            <a:br>
              <a:rPr lang="fr-FR" b="0" i="0" u="none" strike="noStrike" cap="none" dirty="0">
                <a:solidFill>
                  <a:schemeClr val="dk1"/>
                </a:solidFill>
                <a:ea typeface="Helvetica Neue"/>
                <a:cs typeface="Helvetica Neue"/>
                <a:sym typeface="Helvetica Neue"/>
              </a:rPr>
            </a:br>
            <a:r>
              <a:rPr lang="fr-FR" b="0" i="1" u="none" strike="noStrike" cap="none" dirty="0">
                <a:solidFill>
                  <a:schemeClr val="dk1"/>
                </a:solidFill>
                <a:ea typeface="Helvetica Neue"/>
                <a:cs typeface="Helvetica Neue"/>
                <a:sym typeface="Helvetica Neue"/>
              </a:rPr>
              <a:t>e.g.</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models</a:t>
            </a:r>
            <a:r>
              <a:rPr lang="fr-FR" b="0" i="0" u="none" strike="noStrike" cap="none" dirty="0">
                <a:solidFill>
                  <a:schemeClr val="dk1"/>
                </a:solidFill>
                <a:ea typeface="Helvetica Neue"/>
                <a:cs typeface="Helvetica Neue"/>
                <a:sym typeface="Helvetica Neue"/>
              </a:rPr>
              <a:t> of </a:t>
            </a:r>
            <a:r>
              <a:rPr lang="fr-FR" b="0" i="0" u="none" strike="noStrike" cap="none" dirty="0" err="1">
                <a:solidFill>
                  <a:schemeClr val="dk1"/>
                </a:solidFill>
                <a:ea typeface="Helvetica Neue"/>
                <a:cs typeface="Helvetica Neue"/>
                <a:sym typeface="Helvetica Neue"/>
              </a:rPr>
              <a:t>decision</a:t>
            </a:r>
            <a:r>
              <a:rPr lang="fr-FR" b="0" i="0" u="none" strike="noStrike" cap="none" dirty="0">
                <a:solidFill>
                  <a:schemeClr val="dk1"/>
                </a:solidFill>
                <a:ea typeface="Helvetica Neue"/>
                <a:cs typeface="Helvetica Neue"/>
                <a:sym typeface="Helvetica Neue"/>
              </a:rPr>
              <a:t> in </a:t>
            </a:r>
            <a:r>
              <a:rPr lang="fr-FR" b="0" i="0" u="none" strike="noStrike" cap="none" dirty="0" err="1">
                <a:solidFill>
                  <a:schemeClr val="dk1"/>
                </a:solidFill>
                <a:ea typeface="Helvetica Neue"/>
                <a:cs typeface="Helvetica Neue"/>
                <a:sym typeface="Helvetica Neue"/>
              </a:rPr>
              <a:t>psychology</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theory</a:t>
            </a:r>
            <a:r>
              <a:rPr lang="fr-FR" b="0" i="0" u="none" strike="noStrike" cap="none" dirty="0">
                <a:solidFill>
                  <a:schemeClr val="dk1"/>
                </a:solidFill>
                <a:ea typeface="Helvetica Neue"/>
                <a:cs typeface="Helvetica Neue"/>
                <a:sym typeface="Helvetica Neue"/>
              </a:rPr>
              <a:t> of </a:t>
            </a:r>
            <a:r>
              <a:rPr lang="fr-FR" b="0" i="0" u="none" strike="noStrike" cap="none" dirty="0" err="1">
                <a:solidFill>
                  <a:schemeClr val="dk1"/>
                </a:solidFill>
                <a:ea typeface="Helvetica Neue"/>
                <a:cs typeface="Helvetica Neue"/>
                <a:sym typeface="Helvetica Neue"/>
              </a:rPr>
              <a:t>decision</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economics</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mathematical</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models</a:t>
            </a:r>
            <a:r>
              <a:rPr lang="fr-FR" b="0" i="0" u="none" strike="noStrike" cap="none" dirty="0">
                <a:solidFill>
                  <a:schemeClr val="dk1"/>
                </a:solidFill>
                <a:ea typeface="Helvetica Neue"/>
                <a:cs typeface="Helvetica Neue"/>
                <a:sym typeface="Helvetica Neue"/>
              </a:rPr>
              <a:t> of </a:t>
            </a:r>
            <a:r>
              <a:rPr lang="fr-FR" b="0" i="0" u="none" strike="noStrike" cap="none" dirty="0" err="1">
                <a:solidFill>
                  <a:schemeClr val="dk1"/>
                </a:solidFill>
                <a:ea typeface="Helvetica Neue"/>
                <a:cs typeface="Helvetica Neue"/>
                <a:sym typeface="Helvetica Neue"/>
              </a:rPr>
              <a:t>derived</a:t>
            </a:r>
            <a:r>
              <a:rPr lang="fr-FR" b="0" i="0" u="none" strike="noStrike" cap="none" dirty="0">
                <a:solidFill>
                  <a:schemeClr val="dk1"/>
                </a:solidFill>
                <a:ea typeface="Helvetica Neue"/>
                <a:cs typeface="Helvetica Neue"/>
                <a:sym typeface="Helvetica Neue"/>
              </a:rPr>
              <a:t> </a:t>
            </a:r>
            <a:r>
              <a:rPr lang="fr-FR" b="0" i="0" u="none" strike="noStrike" cap="none" dirty="0" err="1">
                <a:solidFill>
                  <a:schemeClr val="dk1"/>
                </a:solidFill>
                <a:ea typeface="Helvetica Neue"/>
                <a:cs typeface="Helvetica Neue"/>
                <a:sym typeface="Helvetica Neue"/>
              </a:rPr>
              <a:t>products</a:t>
            </a:r>
            <a:r>
              <a:rPr lang="fr-FR" b="0" i="0" u="none" strike="noStrike" cap="none" dirty="0">
                <a:solidFill>
                  <a:schemeClr val="dk1"/>
                </a:solidFill>
                <a:ea typeface="Helvetica Neue"/>
                <a:cs typeface="Helvetica Neue"/>
                <a:sym typeface="Helvetica Neue"/>
              </a:rPr>
              <a:t> in finance (</a:t>
            </a:r>
            <a:r>
              <a:rPr lang="fr-FR" b="0" i="0" u="none" strike="noStrike" cap="none" dirty="0" err="1">
                <a:solidFill>
                  <a:schemeClr val="dk1"/>
                </a:solidFill>
                <a:ea typeface="Helvetica Neue"/>
                <a:cs typeface="Helvetica Neue"/>
                <a:sym typeface="Helvetica Neue"/>
              </a:rPr>
              <a:t>MacKenzie</a:t>
            </a:r>
            <a:r>
              <a:rPr lang="fr-FR" b="0" i="0" u="none" strike="noStrike" cap="none" dirty="0">
                <a:solidFill>
                  <a:schemeClr val="dk1"/>
                </a:solidFill>
                <a:ea typeface="Helvetica Neue"/>
                <a:cs typeface="Helvetica Neue"/>
                <a:sym typeface="Helvetica Neue"/>
              </a:rPr>
              <a:t> 2004) (Aglietta 2008)</a:t>
            </a:r>
            <a:endParaRPr dirty="0"/>
          </a:p>
          <a:p>
            <a:pPr marL="457200" marR="0" lvl="1" indent="0" algn="l" rtl="0">
              <a:spcBef>
                <a:spcPts val="0"/>
              </a:spcBef>
              <a:spcAft>
                <a:spcPts val="0"/>
              </a:spcAft>
              <a:buClr>
                <a:schemeClr val="dk1"/>
              </a:buClr>
              <a:buSzPts val="2000"/>
              <a:buFont typeface="Arial"/>
              <a:buNone/>
            </a:pPr>
            <a:endParaRPr b="0" i="0" u="none" strike="noStrike" cap="none" dirty="0">
              <a:solidFill>
                <a:schemeClr val="dk1"/>
              </a:solidFill>
              <a:ea typeface="Helvetica Neue"/>
              <a:cs typeface="Helvetica Neue"/>
              <a:sym typeface="Helvetica Neue"/>
            </a:endParaRPr>
          </a:p>
          <a:p>
            <a:pPr marL="457200" marR="0" lvl="1" indent="0" algn="l" rtl="0">
              <a:spcBef>
                <a:spcPts val="0"/>
              </a:spcBef>
              <a:spcAft>
                <a:spcPts val="0"/>
              </a:spcAft>
              <a:buClr>
                <a:schemeClr val="dk1"/>
              </a:buClr>
              <a:buSzPts val="2000"/>
              <a:buFont typeface="Arial"/>
              <a:buNone/>
            </a:pPr>
            <a:endParaRPr b="0" i="0" u="none" strike="noStrike" cap="none" dirty="0">
              <a:solidFill>
                <a:schemeClr val="dk1"/>
              </a:solidFill>
              <a:ea typeface="Helvetica Neue"/>
              <a:cs typeface="Helvetica Neue"/>
              <a:sym typeface="Helvetica Neue"/>
            </a:endParaRPr>
          </a:p>
          <a:p>
            <a:pPr marL="457200" marR="0" lvl="1" indent="0" algn="l" rtl="0">
              <a:spcBef>
                <a:spcPts val="0"/>
              </a:spcBef>
              <a:spcAft>
                <a:spcPts val="0"/>
              </a:spcAft>
              <a:buClr>
                <a:schemeClr val="dk1"/>
              </a:buClr>
              <a:buSzPts val="2000"/>
              <a:buFont typeface="Arial"/>
              <a:buNone/>
            </a:pPr>
            <a:endParaRPr b="0" i="0" u="none" strike="noStrike" cap="none" dirty="0">
              <a:solidFill>
                <a:schemeClr val="dk1"/>
              </a:solidFill>
              <a:ea typeface="Helvetica Neue"/>
              <a:cs typeface="Helvetica Neue"/>
              <a:sym typeface="Helvetica Neue"/>
            </a:endParaRPr>
          </a:p>
          <a:p>
            <a:pPr marL="342900" marR="0" lvl="0" indent="-215900" algn="l" rtl="0">
              <a:spcBef>
                <a:spcPts val="400"/>
              </a:spcBef>
              <a:spcAft>
                <a:spcPts val="0"/>
              </a:spcAft>
              <a:buClr>
                <a:schemeClr val="dk1"/>
              </a:buClr>
              <a:buSzPts val="2000"/>
              <a:buFont typeface="Arial"/>
              <a:buNone/>
            </a:pPr>
            <a:endParaRPr b="1" dirty="0">
              <a:solidFill>
                <a:schemeClr val="dk1"/>
              </a:solidFill>
              <a:ea typeface="Helvetica Neue"/>
              <a:cs typeface="Helvetica Neue"/>
              <a:sym typeface="Helvetica Neue"/>
            </a:endParaRPr>
          </a:p>
        </p:txBody>
      </p:sp>
      <p:sp>
        <p:nvSpPr>
          <p:cNvPr id="263" name="Google Shape;26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fr-FR" sz="1200">
                <a:solidFill>
                  <a:srgbClr val="898989"/>
                </a:solidFill>
                <a:latin typeface="Calibri"/>
                <a:ea typeface="Calibri"/>
                <a:cs typeface="Calibri"/>
                <a:sym typeface="Calibri"/>
              </a:rPr>
              <a:t>31</a:t>
            </a:fld>
            <a:endParaRPr sz="1200">
              <a:solidFill>
                <a:srgbClr val="898989"/>
              </a:solidFill>
              <a:latin typeface="Calibri"/>
              <a:ea typeface="Calibri"/>
              <a:cs typeface="Calibri"/>
              <a:sym typeface="Calibri"/>
            </a:endParaRPr>
          </a:p>
        </p:txBody>
      </p:sp>
      <p:sp>
        <p:nvSpPr>
          <p:cNvPr id="5" name="Google Shape;231;p16">
            <a:extLst>
              <a:ext uri="{FF2B5EF4-FFF2-40B4-BE49-F238E27FC236}">
                <a16:creationId xmlns:a16="http://schemas.microsoft.com/office/drawing/2014/main" id="{55228E6C-D66A-4FD1-B9D8-10C3CC9F4B47}"/>
              </a:ext>
            </a:extLst>
          </p:cNvPr>
          <p:cNvSpPr txBox="1">
            <a:spLocks/>
          </p:cNvSpPr>
          <p:nvPr/>
        </p:nvSpPr>
        <p:spPr>
          <a:xfrm>
            <a:off x="10119154" y="35785"/>
            <a:ext cx="2027801" cy="1143000"/>
          </a:xfrm>
          <a:prstGeom prst="rect">
            <a:avLst/>
          </a:prstGeom>
          <a:noFill/>
          <a:ln>
            <a:noFill/>
          </a:ln>
        </p:spPr>
        <p:txBody>
          <a:bodyPr spcFirstLastPara="1" vert="horz" wrap="square" lIns="91425" tIns="45700" rIns="91425" bIns="45700" rtlCol="0" anchor="ctr"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buClr>
                <a:schemeClr val="dk1"/>
              </a:buClr>
              <a:buSzPts val="4400"/>
              <a:buFont typeface="Calibri"/>
              <a:buNone/>
            </a:pPr>
            <a:r>
              <a:rPr lang="fr-FR" sz="1200" b="1"/>
              <a:t>Source : Varenne (2008, 2013)</a:t>
            </a:r>
            <a:endParaRPr lang="fr-FR" dirty="0"/>
          </a:p>
        </p:txBody>
      </p:sp>
      <p:sp>
        <p:nvSpPr>
          <p:cNvPr id="6" name="Rectangle : coins arrondis 5">
            <a:extLst>
              <a:ext uri="{FF2B5EF4-FFF2-40B4-BE49-F238E27FC236}">
                <a16:creationId xmlns:a16="http://schemas.microsoft.com/office/drawing/2014/main" id="{761B1CC7-9E7D-4CE8-A88D-5B5402181406}"/>
              </a:ext>
            </a:extLst>
          </p:cNvPr>
          <p:cNvSpPr/>
          <p:nvPr/>
        </p:nvSpPr>
        <p:spPr>
          <a:xfrm>
            <a:off x="506187" y="136526"/>
            <a:ext cx="438422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On 20 functions of models (5/5)</a:t>
            </a:r>
            <a:endParaRPr lang="fr-FR" sz="2400" b="1"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70" name="Google Shape;270;p21"/>
          <p:cNvSpPr txBox="1">
            <a:spLocks noGrp="1"/>
          </p:cNvSpPr>
          <p:nvPr>
            <p:ph type="body" idx="4294967295"/>
          </p:nvPr>
        </p:nvSpPr>
        <p:spPr>
          <a:xfrm>
            <a:off x="917951" y="1542451"/>
            <a:ext cx="10356097" cy="500764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66FF"/>
              </a:buClr>
              <a:buSzPts val="2274"/>
              <a:buFont typeface="Arial"/>
              <a:buNone/>
            </a:pPr>
            <a:r>
              <a:rPr lang="fr-FR" sz="2274" b="0" i="0" u="none" strike="noStrike" cap="none" dirty="0">
                <a:solidFill>
                  <a:srgbClr val="00B050"/>
                </a:solidFill>
                <a:ea typeface="Arial"/>
                <a:cs typeface="Arial"/>
                <a:sym typeface="Arial"/>
              </a:rPr>
              <a:t>Quels sont les objectifs :</a:t>
            </a:r>
            <a:endParaRPr dirty="0">
              <a:solidFill>
                <a:srgbClr val="00B050"/>
              </a:solidFill>
            </a:endParaRPr>
          </a:p>
          <a:p>
            <a:pPr marL="0" marR="0" lvl="1" indent="-120332" algn="l" rtl="0">
              <a:lnSpc>
                <a:spcPct val="100000"/>
              </a:lnSpc>
              <a:spcBef>
                <a:spcPts val="473"/>
              </a:spcBef>
              <a:spcAft>
                <a:spcPts val="0"/>
              </a:spcAft>
              <a:buClr>
                <a:srgbClr val="00B050"/>
              </a:buClr>
              <a:buSzPts val="1895"/>
              <a:buFont typeface="Noto Sans Symbols"/>
              <a:buChar char="▪"/>
            </a:pPr>
            <a:r>
              <a:rPr lang="fr-FR" sz="1895" b="1" i="0" u="none" strike="noStrike" cap="none" dirty="0">
                <a:solidFill>
                  <a:srgbClr val="000000"/>
                </a:solidFill>
                <a:ea typeface="Arial"/>
                <a:cs typeface="Arial"/>
                <a:sym typeface="Arial"/>
              </a:rPr>
              <a:t>Comprendre et interpréter </a:t>
            </a:r>
            <a:r>
              <a:rPr lang="fr-FR" sz="1895" b="0" i="0" u="none" strike="noStrike" cap="none" dirty="0">
                <a:solidFill>
                  <a:srgbClr val="000000"/>
                </a:solidFill>
                <a:ea typeface="Arial"/>
                <a:cs typeface="Arial"/>
                <a:sym typeface="Arial"/>
              </a:rPr>
              <a:t>des observations</a:t>
            </a:r>
            <a:endParaRPr dirty="0"/>
          </a:p>
          <a:p>
            <a:pPr marL="784080" marR="0" lvl="1" indent="-300240" algn="l" rtl="0">
              <a:lnSpc>
                <a:spcPct val="100000"/>
              </a:lnSpc>
              <a:spcBef>
                <a:spcPts val="236"/>
              </a:spcBef>
              <a:spcAft>
                <a:spcPts val="0"/>
              </a:spcAft>
              <a:buClr>
                <a:srgbClr val="00B050"/>
              </a:buClr>
              <a:buSzPts val="947"/>
              <a:buFont typeface="Noto Sans Symbols"/>
              <a:buNone/>
            </a:pPr>
            <a:endParaRPr sz="947" b="0" i="1" u="none" strike="noStrike" cap="none" dirty="0">
              <a:solidFill>
                <a:srgbClr val="000000"/>
              </a:solidFill>
              <a:ea typeface="Arial"/>
              <a:cs typeface="Arial"/>
              <a:sym typeface="Arial"/>
            </a:endParaRPr>
          </a:p>
          <a:p>
            <a:pPr marL="0" marR="0" lvl="1" indent="-120332" algn="l" rtl="0">
              <a:lnSpc>
                <a:spcPct val="100000"/>
              </a:lnSpc>
              <a:spcBef>
                <a:spcPts val="473"/>
              </a:spcBef>
              <a:spcAft>
                <a:spcPts val="0"/>
              </a:spcAft>
              <a:buClr>
                <a:srgbClr val="00B050"/>
              </a:buClr>
              <a:buSzPts val="1895"/>
              <a:buFont typeface="Noto Sans Symbols"/>
              <a:buChar char="▪"/>
            </a:pPr>
            <a:r>
              <a:rPr lang="fr-FR" sz="1895" b="1" i="0" u="none" strike="noStrike" cap="none" dirty="0">
                <a:solidFill>
                  <a:srgbClr val="000000"/>
                </a:solidFill>
                <a:ea typeface="Arial"/>
                <a:cs typeface="Arial"/>
                <a:sym typeface="Arial"/>
              </a:rPr>
              <a:t>Extrapoler/transposer </a:t>
            </a:r>
            <a:r>
              <a:rPr lang="fr-FR" sz="1895" b="0" i="0" u="none" strike="noStrike" cap="none" dirty="0">
                <a:solidFill>
                  <a:srgbClr val="000000"/>
                </a:solidFill>
                <a:ea typeface="Arial"/>
                <a:cs typeface="Arial"/>
                <a:sym typeface="Arial"/>
              </a:rPr>
              <a:t>les résultats observés à d’autres conditions expérimentales</a:t>
            </a:r>
            <a:endParaRPr sz="1895" b="0" i="0" u="none" strike="noStrike" cap="none" dirty="0">
              <a:solidFill>
                <a:srgbClr val="000000"/>
              </a:solidFill>
              <a:ea typeface="Arial"/>
              <a:cs typeface="Arial"/>
              <a:sym typeface="Arial"/>
            </a:endParaRPr>
          </a:p>
          <a:p>
            <a:pPr marL="784080" marR="0" lvl="1" indent="-300240" algn="l" rtl="0">
              <a:lnSpc>
                <a:spcPct val="100000"/>
              </a:lnSpc>
              <a:spcBef>
                <a:spcPts val="236"/>
              </a:spcBef>
              <a:spcAft>
                <a:spcPts val="0"/>
              </a:spcAft>
              <a:buClr>
                <a:srgbClr val="00B050"/>
              </a:buClr>
              <a:buSzPts val="947"/>
              <a:buFont typeface="Noto Sans Symbols"/>
              <a:buNone/>
            </a:pPr>
            <a:endParaRPr sz="947" b="0" i="1" u="none" strike="noStrike" cap="none" dirty="0">
              <a:solidFill>
                <a:srgbClr val="000000"/>
              </a:solidFill>
              <a:ea typeface="Arial"/>
              <a:cs typeface="Arial"/>
              <a:sym typeface="Arial"/>
            </a:endParaRPr>
          </a:p>
          <a:p>
            <a:pPr marL="0" marR="0" lvl="1" indent="-120332" algn="l" rtl="0">
              <a:lnSpc>
                <a:spcPct val="100000"/>
              </a:lnSpc>
              <a:spcBef>
                <a:spcPts val="473"/>
              </a:spcBef>
              <a:spcAft>
                <a:spcPts val="0"/>
              </a:spcAft>
              <a:buClr>
                <a:srgbClr val="00B050"/>
              </a:buClr>
              <a:buSzPts val="1895"/>
              <a:buFont typeface="Noto Sans Symbols"/>
              <a:buChar char="▪"/>
            </a:pPr>
            <a:r>
              <a:rPr lang="fr-FR" sz="1895" b="1" i="0" u="none" strike="noStrike" cap="none" dirty="0">
                <a:solidFill>
                  <a:srgbClr val="000000"/>
                </a:solidFill>
                <a:ea typeface="Arial"/>
                <a:cs typeface="Arial"/>
                <a:sym typeface="Arial"/>
              </a:rPr>
              <a:t>Intégrer </a:t>
            </a:r>
            <a:r>
              <a:rPr lang="fr-FR" sz="1895" b="0" i="0" u="none" strike="noStrike" cap="none" dirty="0">
                <a:solidFill>
                  <a:srgbClr val="000000"/>
                </a:solidFill>
                <a:ea typeface="Arial"/>
                <a:cs typeface="Arial"/>
                <a:sym typeface="Arial"/>
              </a:rPr>
              <a:t>des informations de diverses sources/expérimentations</a:t>
            </a:r>
            <a:endParaRPr sz="1895" b="0" i="0" u="none" strike="noStrike" cap="none" dirty="0">
              <a:solidFill>
                <a:srgbClr val="000000"/>
              </a:solidFill>
              <a:ea typeface="Arial"/>
              <a:cs typeface="Arial"/>
              <a:sym typeface="Arial"/>
            </a:endParaRPr>
          </a:p>
          <a:p>
            <a:pPr marL="0" marR="0" lvl="1" indent="0" algn="l" rtl="0">
              <a:lnSpc>
                <a:spcPct val="100000"/>
              </a:lnSpc>
              <a:spcBef>
                <a:spcPts val="236"/>
              </a:spcBef>
              <a:spcAft>
                <a:spcPts val="0"/>
              </a:spcAft>
              <a:buClr>
                <a:srgbClr val="0066FF"/>
              </a:buClr>
              <a:buSzPts val="947"/>
              <a:buFont typeface="Noto Sans Symbols"/>
              <a:buNone/>
            </a:pPr>
            <a:endParaRPr sz="947" b="0" i="0" u="none" strike="noStrike" cap="none" dirty="0">
              <a:solidFill>
                <a:srgbClr val="000000"/>
              </a:solidFill>
              <a:ea typeface="Arial"/>
              <a:cs typeface="Arial"/>
              <a:sym typeface="Arial"/>
            </a:endParaRPr>
          </a:p>
          <a:p>
            <a:pPr marL="0" marR="0" lvl="1" indent="-120332" algn="l" rtl="0">
              <a:lnSpc>
                <a:spcPct val="100000"/>
              </a:lnSpc>
              <a:spcBef>
                <a:spcPts val="473"/>
              </a:spcBef>
              <a:spcAft>
                <a:spcPts val="0"/>
              </a:spcAft>
              <a:buClr>
                <a:srgbClr val="00B050"/>
              </a:buClr>
              <a:buSzPts val="1895"/>
              <a:buFont typeface="Noto Sans Symbols"/>
              <a:buChar char="▪"/>
            </a:pPr>
            <a:r>
              <a:rPr lang="fr-FR" sz="1895" b="1" i="0" u="none" strike="noStrike" cap="none" dirty="0">
                <a:solidFill>
                  <a:srgbClr val="000000"/>
                </a:solidFill>
                <a:ea typeface="Arial"/>
                <a:cs typeface="Arial"/>
                <a:sym typeface="Arial"/>
              </a:rPr>
              <a:t>Prédire</a:t>
            </a:r>
            <a:r>
              <a:rPr lang="fr-FR" sz="1895" b="0" i="0" u="none" strike="noStrike" cap="none" dirty="0">
                <a:solidFill>
                  <a:srgbClr val="000000"/>
                </a:solidFill>
                <a:ea typeface="Arial"/>
                <a:cs typeface="Arial"/>
                <a:sym typeface="Arial"/>
              </a:rPr>
              <a:t> des événements non-observables</a:t>
            </a:r>
            <a:endParaRPr dirty="0"/>
          </a:p>
          <a:p>
            <a:pPr marL="0" marR="0" lvl="1" indent="0" algn="l" rtl="0">
              <a:lnSpc>
                <a:spcPct val="100000"/>
              </a:lnSpc>
              <a:spcBef>
                <a:spcPts val="473"/>
              </a:spcBef>
              <a:spcAft>
                <a:spcPts val="0"/>
              </a:spcAft>
              <a:buClr>
                <a:srgbClr val="0066FF"/>
              </a:buClr>
              <a:buSzPts val="2274"/>
              <a:buFont typeface="Noto Sans Symbols"/>
              <a:buNone/>
            </a:pPr>
            <a:endParaRPr sz="2274" b="0" i="0" u="none" strike="noStrike" cap="none" dirty="0">
              <a:solidFill>
                <a:srgbClr val="0066FF"/>
              </a:solidFill>
              <a:ea typeface="Arial"/>
              <a:cs typeface="Arial"/>
              <a:sym typeface="Arial"/>
            </a:endParaRPr>
          </a:p>
          <a:p>
            <a:pPr marL="0" marR="0" lvl="1" indent="0" algn="l" rtl="0">
              <a:lnSpc>
                <a:spcPct val="100000"/>
              </a:lnSpc>
              <a:spcBef>
                <a:spcPts val="567"/>
              </a:spcBef>
              <a:spcAft>
                <a:spcPts val="0"/>
              </a:spcAft>
              <a:buClr>
                <a:srgbClr val="0066FF"/>
              </a:buClr>
              <a:buSzPts val="2274"/>
              <a:buFont typeface="Noto Sans Symbols"/>
              <a:buNone/>
            </a:pPr>
            <a:r>
              <a:rPr lang="fr-FR" sz="2274" b="0" i="0" u="none" strike="noStrike" cap="none" dirty="0">
                <a:solidFill>
                  <a:srgbClr val="00B050"/>
                </a:solidFill>
                <a:ea typeface="Arial"/>
                <a:cs typeface="Arial"/>
                <a:sym typeface="Arial"/>
              </a:rPr>
              <a:t>Quelle est la valeur ajoutée :</a:t>
            </a:r>
            <a:endParaRPr dirty="0">
              <a:solidFill>
                <a:srgbClr val="00B050"/>
              </a:solidFill>
            </a:endParaRPr>
          </a:p>
          <a:p>
            <a:pPr marL="0" marR="0" lvl="1" indent="-120332" algn="l" rtl="0">
              <a:lnSpc>
                <a:spcPct val="100000"/>
              </a:lnSpc>
              <a:spcBef>
                <a:spcPts val="473"/>
              </a:spcBef>
              <a:spcAft>
                <a:spcPts val="0"/>
              </a:spcAft>
              <a:buClr>
                <a:srgbClr val="00B050"/>
              </a:buClr>
              <a:buSzPts val="1895"/>
              <a:buFont typeface="Noto Sans Symbols"/>
              <a:buChar char="▪"/>
            </a:pPr>
            <a:r>
              <a:rPr lang="fr-FR" sz="1895" b="1" i="0" u="none" strike="noStrike" cap="none" dirty="0">
                <a:solidFill>
                  <a:srgbClr val="000000"/>
                </a:solidFill>
                <a:ea typeface="Arial"/>
                <a:cs typeface="Arial"/>
                <a:sym typeface="Arial"/>
              </a:rPr>
              <a:t>Diminuer</a:t>
            </a:r>
            <a:r>
              <a:rPr lang="fr-FR" sz="1895" b="0" i="0" u="none" strike="noStrike" cap="none" dirty="0">
                <a:solidFill>
                  <a:srgbClr val="000000"/>
                </a:solidFill>
                <a:ea typeface="Arial"/>
                <a:cs typeface="Arial"/>
                <a:sym typeface="Arial"/>
              </a:rPr>
              <a:t> le nombre d’expérimentations</a:t>
            </a:r>
            <a:endParaRPr sz="1895" b="0" i="0" u="none" strike="noStrike" cap="none" dirty="0">
              <a:solidFill>
                <a:srgbClr val="000000"/>
              </a:solidFill>
              <a:ea typeface="Arial"/>
              <a:cs typeface="Arial"/>
              <a:sym typeface="Arial"/>
            </a:endParaRPr>
          </a:p>
          <a:p>
            <a:pPr marL="0" marR="0" lvl="1" indent="0" algn="l" rtl="0">
              <a:lnSpc>
                <a:spcPct val="100000"/>
              </a:lnSpc>
              <a:spcBef>
                <a:spcPts val="236"/>
              </a:spcBef>
              <a:spcAft>
                <a:spcPts val="0"/>
              </a:spcAft>
              <a:buClr>
                <a:srgbClr val="00B050"/>
              </a:buClr>
              <a:buSzPts val="947"/>
              <a:buFont typeface="Noto Sans Symbols"/>
              <a:buNone/>
            </a:pPr>
            <a:endParaRPr sz="947" b="0" i="1" u="none" strike="noStrike" cap="none" dirty="0">
              <a:solidFill>
                <a:srgbClr val="000000"/>
              </a:solidFill>
              <a:ea typeface="Arial"/>
              <a:cs typeface="Arial"/>
              <a:sym typeface="Arial"/>
            </a:endParaRPr>
          </a:p>
          <a:p>
            <a:pPr marL="0" marR="0" lvl="1" indent="-120332" algn="l" rtl="0">
              <a:lnSpc>
                <a:spcPct val="100000"/>
              </a:lnSpc>
              <a:spcBef>
                <a:spcPts val="473"/>
              </a:spcBef>
              <a:spcAft>
                <a:spcPts val="0"/>
              </a:spcAft>
              <a:buClr>
                <a:srgbClr val="00B050"/>
              </a:buClr>
              <a:buSzPts val="1895"/>
              <a:buFont typeface="Noto Sans Symbols"/>
              <a:buChar char="▪"/>
            </a:pPr>
            <a:r>
              <a:rPr lang="fr-FR" sz="1895" b="1" i="0" u="none" strike="noStrike" cap="none" dirty="0">
                <a:solidFill>
                  <a:srgbClr val="000000"/>
                </a:solidFill>
                <a:ea typeface="Arial"/>
                <a:cs typeface="Arial"/>
                <a:sym typeface="Arial"/>
              </a:rPr>
              <a:t>Réduire</a:t>
            </a:r>
            <a:r>
              <a:rPr lang="fr-FR" sz="1895" b="0" i="0" u="none" strike="noStrike" cap="none" dirty="0">
                <a:solidFill>
                  <a:srgbClr val="000000"/>
                </a:solidFill>
                <a:ea typeface="Arial"/>
                <a:cs typeface="Arial"/>
                <a:sym typeface="Arial"/>
              </a:rPr>
              <a:t> les coûts financiers</a:t>
            </a:r>
            <a:endParaRPr dirty="0"/>
          </a:p>
          <a:p>
            <a:pPr marL="0" marR="0" lvl="1" indent="0" algn="l" rtl="0">
              <a:lnSpc>
                <a:spcPct val="100000"/>
              </a:lnSpc>
              <a:spcBef>
                <a:spcPts val="236"/>
              </a:spcBef>
              <a:spcAft>
                <a:spcPts val="0"/>
              </a:spcAft>
              <a:buClr>
                <a:srgbClr val="00B050"/>
              </a:buClr>
              <a:buSzPts val="947"/>
              <a:buFont typeface="Noto Sans Symbols"/>
              <a:buNone/>
            </a:pPr>
            <a:endParaRPr sz="947" b="1" i="0" u="none" strike="noStrike" cap="none" dirty="0">
              <a:solidFill>
                <a:srgbClr val="000000"/>
              </a:solidFill>
              <a:ea typeface="Arial"/>
              <a:cs typeface="Arial"/>
              <a:sym typeface="Arial"/>
            </a:endParaRPr>
          </a:p>
          <a:p>
            <a:pPr marL="0" marR="0" lvl="1" indent="-120332" algn="l" rtl="0">
              <a:lnSpc>
                <a:spcPct val="100000"/>
              </a:lnSpc>
              <a:spcBef>
                <a:spcPts val="473"/>
              </a:spcBef>
              <a:spcAft>
                <a:spcPts val="0"/>
              </a:spcAft>
              <a:buClr>
                <a:srgbClr val="00B050"/>
              </a:buClr>
              <a:buSzPts val="1895"/>
              <a:buFont typeface="Noto Sans Symbols"/>
              <a:buChar char="▪"/>
            </a:pPr>
            <a:r>
              <a:rPr lang="fr-FR" sz="1895" b="1" i="0" u="none" strike="noStrike" cap="none" dirty="0">
                <a:solidFill>
                  <a:srgbClr val="000000"/>
                </a:solidFill>
                <a:ea typeface="Arial"/>
                <a:cs typeface="Arial"/>
                <a:sym typeface="Arial"/>
              </a:rPr>
              <a:t>Identifier</a:t>
            </a:r>
            <a:r>
              <a:rPr lang="fr-FR" sz="1895" b="0" i="0" u="none" strike="noStrike" cap="none" dirty="0">
                <a:solidFill>
                  <a:srgbClr val="000000"/>
                </a:solidFill>
                <a:ea typeface="Arial"/>
                <a:cs typeface="Arial"/>
                <a:sym typeface="Arial"/>
              </a:rPr>
              <a:t> les besoins en recherche</a:t>
            </a:r>
            <a:endParaRPr dirty="0"/>
          </a:p>
          <a:p>
            <a:pPr marL="0" marR="0" lvl="1" indent="0" algn="l" rtl="0">
              <a:lnSpc>
                <a:spcPct val="100000"/>
              </a:lnSpc>
              <a:spcBef>
                <a:spcPts val="473"/>
              </a:spcBef>
              <a:spcAft>
                <a:spcPts val="0"/>
              </a:spcAft>
              <a:buClr>
                <a:srgbClr val="0066FF"/>
              </a:buClr>
              <a:buSzPts val="1895"/>
              <a:buFont typeface="Noto Sans Symbols"/>
              <a:buNone/>
            </a:pPr>
            <a:endParaRPr sz="1895" b="0" i="0" u="none" strike="noStrike" cap="none" dirty="0">
              <a:solidFill>
                <a:srgbClr val="000000"/>
              </a:solidFill>
              <a:ea typeface="Arial"/>
              <a:cs typeface="Arial"/>
              <a:sym typeface="Arial"/>
            </a:endParaRPr>
          </a:p>
          <a:p>
            <a:pPr marL="0" marR="0" lvl="1" indent="0" algn="l" rtl="0">
              <a:lnSpc>
                <a:spcPct val="100000"/>
              </a:lnSpc>
              <a:spcBef>
                <a:spcPts val="473"/>
              </a:spcBef>
              <a:spcAft>
                <a:spcPts val="0"/>
              </a:spcAft>
              <a:buClr>
                <a:srgbClr val="0066FF"/>
              </a:buClr>
              <a:buSzPts val="1895"/>
              <a:buFont typeface="Noto Sans Symbols"/>
              <a:buNone/>
            </a:pPr>
            <a:endParaRPr sz="1895" b="0" i="0" u="none" strike="noStrike" cap="none" dirty="0">
              <a:solidFill>
                <a:srgbClr val="000000"/>
              </a:solidFill>
              <a:ea typeface="Arial"/>
              <a:cs typeface="Arial"/>
              <a:sym typeface="Arial"/>
            </a:endParaRPr>
          </a:p>
        </p:txBody>
      </p:sp>
      <p:sp>
        <p:nvSpPr>
          <p:cNvPr id="4" name="Rectangle : coins arrondis 3">
            <a:extLst>
              <a:ext uri="{FF2B5EF4-FFF2-40B4-BE49-F238E27FC236}">
                <a16:creationId xmlns:a16="http://schemas.microsoft.com/office/drawing/2014/main" id="{7E96552B-2405-47FC-B9F9-7CE6C4A3AE89}"/>
              </a:ext>
            </a:extLst>
          </p:cNvPr>
          <p:cNvSpPr/>
          <p:nvPr/>
        </p:nvSpPr>
        <p:spPr>
          <a:xfrm>
            <a:off x="506186" y="136526"/>
            <a:ext cx="5589813"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Pourquoi modéliser en (</a:t>
            </a:r>
            <a:r>
              <a:rPr lang="fr-FR" sz="2400" b="1" dirty="0" err="1"/>
              <a:t>eco</a:t>
            </a:r>
            <a:r>
              <a:rPr lang="fr-FR" sz="2400" b="1" dirty="0"/>
              <a:t>)toxicologie?</a:t>
            </a:r>
          </a:p>
        </p:txBody>
      </p:sp>
      <p:sp>
        <p:nvSpPr>
          <p:cNvPr id="2" name="Espace réservé du numéro de diapositive 1">
            <a:extLst>
              <a:ext uri="{FF2B5EF4-FFF2-40B4-BE49-F238E27FC236}">
                <a16:creationId xmlns:a16="http://schemas.microsoft.com/office/drawing/2014/main" id="{D317F900-7488-4072-B963-5610D17224F1}"/>
              </a:ext>
            </a:extLst>
          </p:cNvPr>
          <p:cNvSpPr>
            <a:spLocks noGrp="1"/>
          </p:cNvSpPr>
          <p:nvPr>
            <p:ph type="sldNum" sz="quarter" idx="12"/>
          </p:nvPr>
        </p:nvSpPr>
        <p:spPr/>
        <p:txBody>
          <a:bodyPr/>
          <a:lstStyle/>
          <a:p>
            <a:fld id="{A7AC398A-F763-4301-B81B-09CBB979320A}" type="slidenum">
              <a:rPr lang="fr-FR" smtClean="0"/>
              <a:t>32</a:t>
            </a:fld>
            <a:endParaRPr lang="fr-F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2"/>
          <p:cNvSpPr txBox="1">
            <a:spLocks noGrp="1"/>
          </p:cNvSpPr>
          <p:nvPr>
            <p:ph type="body" idx="1"/>
          </p:nvPr>
        </p:nvSpPr>
        <p:spPr>
          <a:xfrm>
            <a:off x="224822" y="1757250"/>
            <a:ext cx="4208386" cy="2724943"/>
          </a:xfrm>
          <a:prstGeom prst="rect">
            <a:avLst/>
          </a:prstGeom>
          <a:noFill/>
          <a:ln>
            <a:noFill/>
          </a:ln>
        </p:spPr>
        <p:txBody>
          <a:bodyPr spcFirstLastPara="1" wrap="square" lIns="91425" tIns="45700" rIns="91425" bIns="45700" anchor="t" anchorCtr="0">
            <a:noAutofit/>
          </a:bodyPr>
          <a:lstStyle/>
          <a:p>
            <a:pPr lvl="0" algn="just" rtl="0">
              <a:lnSpc>
                <a:spcPct val="90000"/>
              </a:lnSpc>
              <a:spcBef>
                <a:spcPts val="0"/>
              </a:spcBef>
              <a:spcAft>
                <a:spcPts val="0"/>
              </a:spcAft>
              <a:buClr>
                <a:srgbClr val="00B050"/>
              </a:buClr>
              <a:buSzPts val="2000"/>
              <a:buFont typeface="Wingdings" panose="05000000000000000000" pitchFamily="2" charset="2"/>
              <a:buChar char="q"/>
            </a:pPr>
            <a:r>
              <a:rPr lang="fr-FR" sz="2000" dirty="0">
                <a:ea typeface="Helvetica Neue"/>
                <a:cs typeface="Helvetica Neue"/>
                <a:sym typeface="Helvetica Neue"/>
              </a:rPr>
              <a:t>Le travail de modélisation est classiquement décrit comme une démarche hypothético-déductive circulaire (</a:t>
            </a:r>
            <a:r>
              <a:rPr lang="fr-FR" sz="2000" dirty="0" err="1">
                <a:ea typeface="Helvetica Neue"/>
                <a:cs typeface="Helvetica Neue"/>
                <a:sym typeface="Helvetica Neue"/>
              </a:rPr>
              <a:t>Rivot</a:t>
            </a:r>
            <a:r>
              <a:rPr lang="fr-FR" sz="2000" dirty="0">
                <a:ea typeface="Helvetica Neue"/>
                <a:cs typeface="Helvetica Neue"/>
                <a:sym typeface="Helvetica Neue"/>
              </a:rPr>
              <a:t>, 2003). </a:t>
            </a:r>
            <a:endParaRPr sz="2000" dirty="0"/>
          </a:p>
          <a:p>
            <a:pPr marL="469900" lvl="0" indent="-342900" algn="just" rtl="0">
              <a:lnSpc>
                <a:spcPct val="90000"/>
              </a:lnSpc>
              <a:spcBef>
                <a:spcPts val="1000"/>
              </a:spcBef>
              <a:spcAft>
                <a:spcPts val="0"/>
              </a:spcAft>
              <a:buClr>
                <a:srgbClr val="00B050"/>
              </a:buClr>
              <a:buSzPts val="2000"/>
              <a:buFont typeface="Wingdings" panose="05000000000000000000" pitchFamily="2" charset="2"/>
              <a:buChar char="q"/>
            </a:pPr>
            <a:endParaRPr sz="2000" dirty="0">
              <a:ea typeface="Helvetica Neue"/>
              <a:cs typeface="Helvetica Neue"/>
              <a:sym typeface="Helvetica Neue"/>
            </a:endParaRPr>
          </a:p>
          <a:p>
            <a:pPr lvl="0" algn="just" rtl="0">
              <a:lnSpc>
                <a:spcPct val="90000"/>
              </a:lnSpc>
              <a:spcBef>
                <a:spcPts val="1000"/>
              </a:spcBef>
              <a:spcAft>
                <a:spcPts val="0"/>
              </a:spcAft>
              <a:buClr>
                <a:srgbClr val="00B050"/>
              </a:buClr>
              <a:buSzPts val="2000"/>
              <a:buFont typeface="Wingdings" panose="05000000000000000000" pitchFamily="2" charset="2"/>
              <a:buChar char="q"/>
            </a:pPr>
            <a:r>
              <a:rPr lang="fr-FR" sz="2000" dirty="0">
                <a:ea typeface="Helvetica Neue"/>
                <a:cs typeface="Helvetica Neue"/>
                <a:sym typeface="Helvetica Neue"/>
              </a:rPr>
              <a:t>Grimm et </a:t>
            </a:r>
            <a:r>
              <a:rPr lang="fr-FR" sz="2000" dirty="0" err="1">
                <a:ea typeface="Helvetica Neue"/>
                <a:cs typeface="Helvetica Neue"/>
                <a:sym typeface="Helvetica Neue"/>
              </a:rPr>
              <a:t>Railsback</a:t>
            </a:r>
            <a:r>
              <a:rPr lang="fr-FR" sz="2000" dirty="0">
                <a:ea typeface="Helvetica Neue"/>
                <a:cs typeface="Helvetica Neue"/>
                <a:sym typeface="Helvetica Neue"/>
              </a:rPr>
              <a:t> (2005) décrivent six grandes étapes dans ce cycle.</a:t>
            </a:r>
            <a:endParaRPr sz="2000" dirty="0"/>
          </a:p>
          <a:p>
            <a:pPr marL="228600" lvl="0" indent="-101600" algn="just" rtl="0">
              <a:lnSpc>
                <a:spcPct val="90000"/>
              </a:lnSpc>
              <a:spcBef>
                <a:spcPts val="1000"/>
              </a:spcBef>
              <a:spcAft>
                <a:spcPts val="0"/>
              </a:spcAft>
              <a:buClr>
                <a:srgbClr val="0070C0"/>
              </a:buClr>
              <a:buSzPts val="2000"/>
              <a:buFont typeface="Noto Sans Symbols"/>
              <a:buNone/>
            </a:pPr>
            <a:endParaRPr sz="2000" dirty="0">
              <a:ea typeface="Helvetica Neue"/>
              <a:cs typeface="Helvetica Neue"/>
              <a:sym typeface="Helvetica Neue"/>
            </a:endParaRPr>
          </a:p>
        </p:txBody>
      </p:sp>
      <p:pic>
        <p:nvPicPr>
          <p:cNvPr id="277" name="Google Shape;277;p22" descr="The modelling cycle. Patterns can be used both during the development... |  Download Scientific Diagram"/>
          <p:cNvPicPr preferRelativeResize="0"/>
          <p:nvPr/>
        </p:nvPicPr>
        <p:blipFill rotWithShape="1">
          <a:blip r:embed="rId3">
            <a:alphaModFix/>
          </a:blip>
          <a:srcRect/>
          <a:stretch/>
        </p:blipFill>
        <p:spPr>
          <a:xfrm>
            <a:off x="5294055" y="1325607"/>
            <a:ext cx="6673124" cy="5055872"/>
          </a:xfrm>
          <a:prstGeom prst="rect">
            <a:avLst/>
          </a:prstGeom>
          <a:noFill/>
          <a:ln>
            <a:noFill/>
          </a:ln>
        </p:spPr>
      </p:pic>
      <p:sp>
        <p:nvSpPr>
          <p:cNvPr id="5" name="Rectangle : coins arrondis 4">
            <a:extLst>
              <a:ext uri="{FF2B5EF4-FFF2-40B4-BE49-F238E27FC236}">
                <a16:creationId xmlns:a16="http://schemas.microsoft.com/office/drawing/2014/main" id="{7B061EC8-EAC8-4E55-8291-92F6B1649102}"/>
              </a:ext>
            </a:extLst>
          </p:cNvPr>
          <p:cNvSpPr/>
          <p:nvPr/>
        </p:nvSpPr>
        <p:spPr>
          <a:xfrm>
            <a:off x="506187" y="136526"/>
            <a:ext cx="3845378"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Cycle de modélisation</a:t>
            </a:r>
          </a:p>
        </p:txBody>
      </p:sp>
      <p:sp>
        <p:nvSpPr>
          <p:cNvPr id="4" name="Espace réservé du numéro de diapositive 3">
            <a:extLst>
              <a:ext uri="{FF2B5EF4-FFF2-40B4-BE49-F238E27FC236}">
                <a16:creationId xmlns:a16="http://schemas.microsoft.com/office/drawing/2014/main" id="{8E9F2387-068D-4A88-B6A5-F2233505F2B5}"/>
              </a:ext>
            </a:extLst>
          </p:cNvPr>
          <p:cNvSpPr>
            <a:spLocks noGrp="1"/>
          </p:cNvSpPr>
          <p:nvPr>
            <p:ph type="sldNum" sz="quarter" idx="12"/>
          </p:nvPr>
        </p:nvSpPr>
        <p:spPr/>
        <p:txBody>
          <a:bodyPr/>
          <a:lstStyle/>
          <a:p>
            <a:fld id="{A7AC398A-F763-4301-B81B-09CBB979320A}" type="slidenum">
              <a:rPr lang="fr-FR" smtClean="0"/>
              <a:t>33</a:t>
            </a:fld>
            <a:endParaRPr lang="fr-F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23"/>
          <p:cNvPicPr preferRelativeResize="0"/>
          <p:nvPr/>
        </p:nvPicPr>
        <p:blipFill rotWithShape="1">
          <a:blip r:embed="rId3">
            <a:alphaModFix/>
          </a:blip>
          <a:srcRect/>
          <a:stretch/>
        </p:blipFill>
        <p:spPr>
          <a:xfrm>
            <a:off x="3069771" y="1208674"/>
            <a:ext cx="7659882" cy="5004348"/>
          </a:xfrm>
          <a:prstGeom prst="rect">
            <a:avLst/>
          </a:prstGeom>
          <a:noFill/>
          <a:ln>
            <a:noFill/>
          </a:ln>
        </p:spPr>
      </p:pic>
      <p:sp>
        <p:nvSpPr>
          <p:cNvPr id="283" name="Google Shape;283;p23"/>
          <p:cNvSpPr txBox="1">
            <a:spLocks noGrp="1"/>
          </p:cNvSpPr>
          <p:nvPr>
            <p:ph type="title"/>
          </p:nvPr>
        </p:nvSpPr>
        <p:spPr>
          <a:xfrm>
            <a:off x="8033656" y="110898"/>
            <a:ext cx="3547685" cy="70598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Helvetica Neue"/>
              <a:buNone/>
            </a:pPr>
            <a:r>
              <a:rPr lang="fr-FR" sz="2000" dirty="0">
                <a:latin typeface="Helvetica Neue"/>
                <a:ea typeface="Helvetica Neue"/>
                <a:cs typeface="Helvetica Neue"/>
                <a:sym typeface="Helvetica Neue"/>
              </a:rPr>
              <a:t>(Stéphanie </a:t>
            </a:r>
            <a:r>
              <a:rPr lang="fr-FR" sz="2000" dirty="0" err="1">
                <a:latin typeface="Helvetica Neue"/>
                <a:ea typeface="Helvetica Neue"/>
                <a:cs typeface="Helvetica Neue"/>
                <a:sym typeface="Helvetica Neue"/>
              </a:rPr>
              <a:t>Mahévas</a:t>
            </a:r>
            <a:r>
              <a:rPr lang="fr-FR" sz="2000" dirty="0">
                <a:latin typeface="Helvetica Neue"/>
                <a:ea typeface="Helvetica Neue"/>
                <a:cs typeface="Helvetica Neue"/>
                <a:sym typeface="Helvetica Neue"/>
              </a:rPr>
              <a:t>, Ifremer)</a:t>
            </a:r>
            <a:endParaRPr sz="2000" dirty="0">
              <a:latin typeface="Helvetica Neue"/>
              <a:ea typeface="Helvetica Neue"/>
              <a:cs typeface="Helvetica Neue"/>
              <a:sym typeface="Helvetica Neue"/>
            </a:endParaRPr>
          </a:p>
        </p:txBody>
      </p:sp>
      <p:sp>
        <p:nvSpPr>
          <p:cNvPr id="4" name="Rectangle : coins arrondis 3">
            <a:extLst>
              <a:ext uri="{FF2B5EF4-FFF2-40B4-BE49-F238E27FC236}">
                <a16:creationId xmlns:a16="http://schemas.microsoft.com/office/drawing/2014/main" id="{1E8E480E-BFF3-4163-B36F-C389AD2D88BC}"/>
              </a:ext>
            </a:extLst>
          </p:cNvPr>
          <p:cNvSpPr/>
          <p:nvPr/>
        </p:nvSpPr>
        <p:spPr>
          <a:xfrm>
            <a:off x="506187" y="136526"/>
            <a:ext cx="3845378"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Cycle de modélisation</a:t>
            </a:r>
          </a:p>
        </p:txBody>
      </p:sp>
      <p:sp>
        <p:nvSpPr>
          <p:cNvPr id="2" name="Espace réservé du numéro de diapositive 1">
            <a:extLst>
              <a:ext uri="{FF2B5EF4-FFF2-40B4-BE49-F238E27FC236}">
                <a16:creationId xmlns:a16="http://schemas.microsoft.com/office/drawing/2014/main" id="{E71B83C5-140C-4BE7-8335-1F41D8C288BC}"/>
              </a:ext>
            </a:extLst>
          </p:cNvPr>
          <p:cNvSpPr>
            <a:spLocks noGrp="1"/>
          </p:cNvSpPr>
          <p:nvPr>
            <p:ph type="sldNum" sz="quarter" idx="12"/>
          </p:nvPr>
        </p:nvSpPr>
        <p:spPr/>
        <p:txBody>
          <a:bodyPr/>
          <a:lstStyle/>
          <a:p>
            <a:fld id="{A7AC398A-F763-4301-B81B-09CBB979320A}" type="slidenum">
              <a:rPr lang="fr-FR" smtClean="0"/>
              <a:t>34</a:t>
            </a:fld>
            <a:endParaRPr lang="fr-F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Google Shape;125;p24"/>
          <p:cNvSpPr txBox="1">
            <a:spLocks noGrp="1"/>
          </p:cNvSpPr>
          <p:nvPr>
            <p:ph type="body" idx="1"/>
          </p:nvPr>
        </p:nvSpPr>
        <p:spPr>
          <a:xfrm>
            <a:off x="5747657" y="280355"/>
            <a:ext cx="6444343" cy="1061358"/>
          </a:xfrm>
          <a:prstGeom prst="rect">
            <a:avLst/>
          </a:prstGeom>
        </p:spPr>
        <p:txBody>
          <a:bodyPr spcFirstLastPara="1" vert="horz" wrap="square" lIns="121900" tIns="121900" rIns="121900" bIns="121900" rtlCol="0" anchor="t" anchorCtr="0">
            <a:normAutofit/>
          </a:bodyPr>
          <a:lstStyle/>
          <a:p>
            <a:pPr marL="0" indent="0">
              <a:buNone/>
            </a:pPr>
            <a:r>
              <a:rPr lang="fr" dirty="0">
                <a:solidFill>
                  <a:srgbClr val="00B050"/>
                </a:solidFill>
              </a:rPr>
              <a:t>Projet 1 </a:t>
            </a:r>
            <a:r>
              <a:rPr lang="fr" dirty="0"/>
              <a:t>: </a:t>
            </a:r>
            <a:r>
              <a:rPr lang="fr-FR" sz="2400" dirty="0"/>
              <a:t>Prédiction de la volatilisation de pesticides après leur application au champ</a:t>
            </a:r>
            <a:endParaRPr dirty="0"/>
          </a:p>
        </p:txBody>
      </p:sp>
      <p:graphicFrame>
        <p:nvGraphicFramePr>
          <p:cNvPr id="4" name="Tableau 3">
            <a:extLst>
              <a:ext uri="{FF2B5EF4-FFF2-40B4-BE49-F238E27FC236}">
                <a16:creationId xmlns:a16="http://schemas.microsoft.com/office/drawing/2014/main" id="{5D3FB58A-0640-4B0A-9237-1EC125EB428F}"/>
              </a:ext>
            </a:extLst>
          </p:cNvPr>
          <p:cNvGraphicFramePr>
            <a:graphicFrameLocks noGrp="1"/>
          </p:cNvGraphicFramePr>
          <p:nvPr>
            <p:extLst>
              <p:ext uri="{D42A27DB-BD31-4B8C-83A1-F6EECF244321}">
                <p14:modId xmlns:p14="http://schemas.microsoft.com/office/powerpoint/2010/main" val="1298504380"/>
              </p:ext>
            </p:extLst>
          </p:nvPr>
        </p:nvGraphicFramePr>
        <p:xfrm>
          <a:off x="530674" y="1281794"/>
          <a:ext cx="11307536" cy="4221480"/>
        </p:xfrm>
        <a:graphic>
          <a:graphicData uri="http://schemas.openxmlformats.org/drawingml/2006/table">
            <a:tbl>
              <a:tblPr firstRow="1" firstCol="1" bandRow="1"/>
              <a:tblGrid>
                <a:gridCol w="11307536">
                  <a:extLst>
                    <a:ext uri="{9D8B030D-6E8A-4147-A177-3AD203B41FA5}">
                      <a16:colId xmlns:a16="http://schemas.microsoft.com/office/drawing/2014/main" val="2747580151"/>
                    </a:ext>
                  </a:extLst>
                </a:gridCol>
              </a:tblGrid>
              <a:tr h="117172">
                <a:tc>
                  <a:txBody>
                    <a:bodyPr/>
                    <a:lstStyle/>
                    <a:p>
                      <a:pPr algn="just">
                        <a:spcBef>
                          <a:spcPts val="600"/>
                        </a:spcBef>
                        <a:spcAft>
                          <a:spcPts val="300"/>
                        </a:spcAft>
                      </a:pPr>
                      <a:r>
                        <a:rPr lang="fr-FR" sz="2000" b="1">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Référent(s) projet</a:t>
                      </a:r>
                    </a:p>
                  </a:txBody>
                  <a:tcPr marL="47934" marR="47934" marT="0" marB="0">
                    <a:lnL>
                      <a:noFill/>
                    </a:lnL>
                    <a:lnR>
                      <a:noFill/>
                    </a:lnR>
                    <a:lnT>
                      <a:noFill/>
                    </a:lnT>
                    <a:lnB>
                      <a:noFill/>
                    </a:lnB>
                  </a:tcPr>
                </a:tc>
                <a:extLst>
                  <a:ext uri="{0D108BD9-81ED-4DB2-BD59-A6C34878D82A}">
                    <a16:rowId xmlns:a16="http://schemas.microsoft.com/office/drawing/2014/main" val="3588169944"/>
                  </a:ext>
                </a:extLst>
              </a:tr>
              <a:tr h="314234">
                <a:tc>
                  <a:txBody>
                    <a:bodyPr/>
                    <a:lstStyle/>
                    <a:p>
                      <a:pPr algn="just">
                        <a:spcBef>
                          <a:spcPts val="600"/>
                        </a:spcBef>
                        <a:spcAft>
                          <a:spcPts val="3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Carole Bedos, </a:t>
                      </a:r>
                      <a:r>
                        <a:rPr lang="fr-F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carole.bedos@inrae.fr</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a:effectLst/>
                          <a:latin typeface="Calibri" panose="020F0502020204030204" pitchFamily="34" charset="0"/>
                          <a:ea typeface="Calibri" panose="020F0502020204030204" pitchFamily="34" charset="0"/>
                          <a:cs typeface="Calibri" panose="020F0502020204030204" pitchFamily="34" charset="0"/>
                        </a:rPr>
                        <a:t> 0189100702</a:t>
                      </a:r>
                    </a:p>
                    <a:p>
                      <a:pPr algn="just">
                        <a:spcBef>
                          <a:spcPts val="600"/>
                        </a:spcBef>
                        <a:spcAft>
                          <a:spcPts val="300"/>
                        </a:spcAft>
                      </a:pP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7934" marR="47934" marT="0" marB="0">
                    <a:lnL>
                      <a:noFill/>
                    </a:lnL>
                    <a:lnR>
                      <a:noFill/>
                    </a:lnR>
                    <a:lnT>
                      <a:noFill/>
                    </a:lnT>
                    <a:lnB>
                      <a:noFill/>
                    </a:lnB>
                  </a:tcPr>
                </a:tc>
                <a:extLst>
                  <a:ext uri="{0D108BD9-81ED-4DB2-BD59-A6C34878D82A}">
                    <a16:rowId xmlns:a16="http://schemas.microsoft.com/office/drawing/2014/main" val="3799695524"/>
                  </a:ext>
                </a:extLst>
              </a:tr>
              <a:tr h="117172">
                <a:tc>
                  <a:txBody>
                    <a:bodyPr/>
                    <a:lstStyle/>
                    <a:p>
                      <a:pPr algn="just">
                        <a:spcBef>
                          <a:spcPts val="600"/>
                        </a:spcBef>
                        <a:spcAft>
                          <a:spcPts val="300"/>
                        </a:spcAft>
                      </a:pPr>
                      <a:r>
                        <a:rPr lang="fr-FR" sz="20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Contexte du projet</a:t>
                      </a:r>
                    </a:p>
                  </a:txBody>
                  <a:tcPr marL="47934" marR="47934" marT="0" marB="0">
                    <a:lnL>
                      <a:noFill/>
                    </a:lnL>
                    <a:lnR>
                      <a:noFill/>
                    </a:lnR>
                    <a:lnT>
                      <a:noFill/>
                    </a:lnT>
                    <a:lnB>
                      <a:noFill/>
                    </a:lnB>
                  </a:tcPr>
                </a:tc>
                <a:extLst>
                  <a:ext uri="{0D108BD9-81ED-4DB2-BD59-A6C34878D82A}">
                    <a16:rowId xmlns:a16="http://schemas.microsoft.com/office/drawing/2014/main" val="1865702731"/>
                  </a:ext>
                </a:extLst>
              </a:tr>
              <a:tr h="1054547">
                <a:tc>
                  <a:txBody>
                    <a:bodyPr/>
                    <a:lstStyle/>
                    <a:p>
                      <a:pPr algn="just">
                        <a:spcBef>
                          <a:spcPts val="600"/>
                        </a:spcBef>
                        <a:spcAft>
                          <a:spcPts val="300"/>
                        </a:spcAft>
                      </a:pPr>
                      <a:r>
                        <a:rPr lang="fr-FR" sz="2000" dirty="0">
                          <a:effectLst/>
                          <a:latin typeface="Calibri" panose="020F0502020204030204" pitchFamily="34" charset="0"/>
                          <a:ea typeface="Marianne"/>
                          <a:cs typeface="Marianne"/>
                        </a:rPr>
                        <a:t>	</a:t>
                      </a:r>
                      <a:r>
                        <a:rPr lang="fr-FR" sz="1800" dirty="0">
                          <a:effectLst/>
                          <a:latin typeface="Calibri" panose="020F0502020204030204" pitchFamily="34" charset="0"/>
                          <a:ea typeface="Marianne"/>
                          <a:cs typeface="Marianne"/>
                        </a:rPr>
                        <a:t>L’utilisation de produits phytosanitaires - les « pesticides » - entraîne une contamination des divers compartiments environnementaux que sont le sol, les eaux de surfaces ou souterraines et l’atmosphère. La contamination de l’atmosphère engendre une préoccupation importante de la part de la société et des pouvoirs publics en lien avec l’exposition de la population et de l’environnement. La volatilisation du composé depuis la surface traitée (sol ou culture) constitue une des voies de transfert vers l’atmosphère qu’il est primordial de prédire au mieux en fonction des conditions ambiantes et des produits. Un modèle a été développé pour décrire cette voie de transfert à l’échelle parcellaire dans un contexte d’utilisation de pesticides en grandes cultures et en viticulture. </a:t>
                      </a:r>
                    </a:p>
                    <a:p>
                      <a:pPr algn="just">
                        <a:spcBef>
                          <a:spcPts val="600"/>
                        </a:spcBef>
                        <a:spcAft>
                          <a:spcPts val="300"/>
                        </a:spcAft>
                      </a:pP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7934" marR="47934" marT="0" marB="0">
                    <a:lnL>
                      <a:noFill/>
                    </a:lnL>
                    <a:lnR>
                      <a:noFill/>
                    </a:lnR>
                    <a:lnT>
                      <a:noFill/>
                    </a:lnT>
                    <a:lnB>
                      <a:noFill/>
                    </a:lnB>
                  </a:tcPr>
                </a:tc>
                <a:extLst>
                  <a:ext uri="{0D108BD9-81ED-4DB2-BD59-A6C34878D82A}">
                    <a16:rowId xmlns:a16="http://schemas.microsoft.com/office/drawing/2014/main" val="2588785889"/>
                  </a:ext>
                </a:extLst>
              </a:tr>
              <a:tr h="117172">
                <a:tc>
                  <a:txBody>
                    <a:bodyPr/>
                    <a:lstStyle/>
                    <a:p>
                      <a:pPr algn="just">
                        <a:spcBef>
                          <a:spcPts val="600"/>
                        </a:spcBef>
                        <a:spcAft>
                          <a:spcPts val="300"/>
                        </a:spcAft>
                      </a:pPr>
                      <a:r>
                        <a:rPr lang="fr-FR" sz="2000" b="1">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Objectif</a:t>
                      </a:r>
                    </a:p>
                  </a:txBody>
                  <a:tcPr marL="47934" marR="47934" marT="0" marB="0">
                    <a:lnL>
                      <a:noFill/>
                    </a:lnL>
                    <a:lnR>
                      <a:noFill/>
                    </a:lnR>
                    <a:lnT>
                      <a:noFill/>
                    </a:lnT>
                    <a:lnB>
                      <a:noFill/>
                    </a:lnB>
                  </a:tcPr>
                </a:tc>
                <a:extLst>
                  <a:ext uri="{0D108BD9-81ED-4DB2-BD59-A6C34878D82A}">
                    <a16:rowId xmlns:a16="http://schemas.microsoft.com/office/drawing/2014/main" val="666238291"/>
                  </a:ext>
                </a:extLst>
              </a:tr>
              <a:tr h="234344">
                <a:tc>
                  <a:txBody>
                    <a:bodyPr/>
                    <a:lstStyle/>
                    <a:p>
                      <a:pPr algn="just">
                        <a:spcBef>
                          <a:spcPts val="600"/>
                        </a:spcBef>
                        <a:spcAft>
                          <a:spcPts val="3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L’objectif de ce travail sera d’évaluer les prédictions d’un modèle mécaniste prédisant le flux de volatilisation des pesticides après leur application au champ dans un contexte viticole.  </a:t>
                      </a:r>
                    </a:p>
                  </a:txBody>
                  <a:tcPr marL="47934" marR="47934" marT="0" marB="0">
                    <a:lnL>
                      <a:noFill/>
                    </a:lnL>
                    <a:lnR>
                      <a:noFill/>
                    </a:lnR>
                    <a:lnT>
                      <a:noFill/>
                    </a:lnT>
                    <a:lnB>
                      <a:noFill/>
                    </a:lnB>
                  </a:tcPr>
                </a:tc>
                <a:extLst>
                  <a:ext uri="{0D108BD9-81ED-4DB2-BD59-A6C34878D82A}">
                    <a16:rowId xmlns:a16="http://schemas.microsoft.com/office/drawing/2014/main" val="956551333"/>
                  </a:ext>
                </a:extLst>
              </a:tr>
            </a:tbl>
          </a:graphicData>
        </a:graphic>
      </p:graphicFrame>
      <p:sp>
        <p:nvSpPr>
          <p:cNvPr id="5" name="Espace réservé du numéro de diapositive 4">
            <a:extLst>
              <a:ext uri="{FF2B5EF4-FFF2-40B4-BE49-F238E27FC236}">
                <a16:creationId xmlns:a16="http://schemas.microsoft.com/office/drawing/2014/main" id="{CF47F737-3B25-4731-A2B9-BC49880ECE0C}"/>
              </a:ext>
            </a:extLst>
          </p:cNvPr>
          <p:cNvSpPr>
            <a:spLocks noGrp="1"/>
          </p:cNvSpPr>
          <p:nvPr>
            <p:ph type="sldNum" idx="12"/>
          </p:nvPr>
        </p:nvSpPr>
        <p:spPr/>
        <p:txBody>
          <a:bodyPr/>
          <a:lstStyle/>
          <a:p>
            <a:fld id="{00000000-1234-1234-1234-123412341234}" type="slidenum">
              <a:rPr lang="fr-FR" smtClean="0"/>
              <a:pPr/>
              <a:t>35</a:t>
            </a:fld>
            <a:endParaRPr lang="fr-FR"/>
          </a:p>
        </p:txBody>
      </p:sp>
      <p:sp>
        <p:nvSpPr>
          <p:cNvPr id="8" name="Rectangle : coins arrondis 7">
            <a:extLst>
              <a:ext uri="{FF2B5EF4-FFF2-40B4-BE49-F238E27FC236}">
                <a16:creationId xmlns:a16="http://schemas.microsoft.com/office/drawing/2014/main" id="{13C3E5B7-261C-470C-B2CD-46D0A8044496}"/>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Présentation des projets</a:t>
            </a:r>
          </a:p>
        </p:txBody>
      </p:sp>
      <p:pic>
        <p:nvPicPr>
          <p:cNvPr id="11" name="Image 10" descr="C:\Users\cbedos\Documents\trames_2016\logo_INRAE.png">
            <a:extLst>
              <a:ext uri="{FF2B5EF4-FFF2-40B4-BE49-F238E27FC236}">
                <a16:creationId xmlns:a16="http://schemas.microsoft.com/office/drawing/2014/main" id="{349B6114-25A1-432B-BFC4-6676836092F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830521" y="1228996"/>
            <a:ext cx="932180" cy="25146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5" name="Google Shape;125;p24"/>
          <p:cNvSpPr txBox="1">
            <a:spLocks noGrp="1"/>
          </p:cNvSpPr>
          <p:nvPr>
            <p:ph type="body" idx="1"/>
          </p:nvPr>
        </p:nvSpPr>
        <p:spPr>
          <a:xfrm>
            <a:off x="5747657" y="280355"/>
            <a:ext cx="6444343" cy="1061358"/>
          </a:xfrm>
          <a:prstGeom prst="rect">
            <a:avLst/>
          </a:prstGeom>
        </p:spPr>
        <p:txBody>
          <a:bodyPr spcFirstLastPara="1" vert="horz" wrap="square" lIns="121900" tIns="121900" rIns="121900" bIns="121900" rtlCol="0" anchor="t" anchorCtr="0">
            <a:normAutofit/>
          </a:bodyPr>
          <a:lstStyle/>
          <a:p>
            <a:pPr marL="0" indent="0">
              <a:buNone/>
            </a:pPr>
            <a:r>
              <a:rPr lang="fr" dirty="0">
                <a:solidFill>
                  <a:srgbClr val="00B050"/>
                </a:solidFill>
              </a:rPr>
              <a:t>Projet 1 : </a:t>
            </a:r>
            <a:r>
              <a:rPr lang="fr-FR" sz="2400" dirty="0"/>
              <a:t>Prédiction de la volatilisation de pesticides après leur application au champ</a:t>
            </a:r>
            <a:endParaRPr dirty="0"/>
          </a:p>
        </p:txBody>
      </p:sp>
      <p:graphicFrame>
        <p:nvGraphicFramePr>
          <p:cNvPr id="4" name="Tableau 3">
            <a:extLst>
              <a:ext uri="{FF2B5EF4-FFF2-40B4-BE49-F238E27FC236}">
                <a16:creationId xmlns:a16="http://schemas.microsoft.com/office/drawing/2014/main" id="{5D3FB58A-0640-4B0A-9237-1EC125EB428F}"/>
              </a:ext>
            </a:extLst>
          </p:cNvPr>
          <p:cNvGraphicFramePr>
            <a:graphicFrameLocks noGrp="1"/>
          </p:cNvGraphicFramePr>
          <p:nvPr>
            <p:extLst>
              <p:ext uri="{D42A27DB-BD31-4B8C-83A1-F6EECF244321}">
                <p14:modId xmlns:p14="http://schemas.microsoft.com/office/powerpoint/2010/main" val="966799790"/>
              </p:ext>
            </p:extLst>
          </p:nvPr>
        </p:nvGraphicFramePr>
        <p:xfrm>
          <a:off x="530674" y="1281794"/>
          <a:ext cx="11307536" cy="4861560"/>
        </p:xfrm>
        <a:graphic>
          <a:graphicData uri="http://schemas.openxmlformats.org/drawingml/2006/table">
            <a:tbl>
              <a:tblPr firstRow="1" firstCol="1" bandRow="1"/>
              <a:tblGrid>
                <a:gridCol w="11307536">
                  <a:extLst>
                    <a:ext uri="{9D8B030D-6E8A-4147-A177-3AD203B41FA5}">
                      <a16:colId xmlns:a16="http://schemas.microsoft.com/office/drawing/2014/main" val="2747580151"/>
                    </a:ext>
                  </a:extLst>
                </a:gridCol>
              </a:tblGrid>
              <a:tr h="117172">
                <a:tc>
                  <a:txBody>
                    <a:bodyPr/>
                    <a:lstStyle/>
                    <a:p>
                      <a:pPr algn="just">
                        <a:spcBef>
                          <a:spcPts val="600"/>
                        </a:spcBef>
                        <a:spcAft>
                          <a:spcPts val="300"/>
                        </a:spcAft>
                      </a:pPr>
                      <a:r>
                        <a:rPr lang="fr-FR" sz="20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Démarche de modélisation</a:t>
                      </a:r>
                    </a:p>
                  </a:txBody>
                  <a:tcPr marL="47934" marR="47934" marT="0" marB="0">
                    <a:lnL>
                      <a:noFill/>
                    </a:lnL>
                    <a:lnR>
                      <a:noFill/>
                    </a:lnR>
                    <a:lnT>
                      <a:noFill/>
                    </a:lnT>
                    <a:lnB>
                      <a:noFill/>
                    </a:lnB>
                  </a:tcPr>
                </a:tc>
                <a:extLst>
                  <a:ext uri="{0D108BD9-81ED-4DB2-BD59-A6C34878D82A}">
                    <a16:rowId xmlns:a16="http://schemas.microsoft.com/office/drawing/2014/main" val="1272530021"/>
                  </a:ext>
                </a:extLst>
              </a:tr>
              <a:tr h="703031">
                <a:tc>
                  <a:txBody>
                    <a:bodyPr/>
                    <a:lstStyle/>
                    <a:p>
                      <a:pPr algn="just">
                        <a:spcBef>
                          <a:spcPts val="600"/>
                        </a:spcBef>
                        <a:spcAft>
                          <a:spcPts val="3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Il s’agira de confronter les résultats du modèle de volatilisation à plusieurs jeux de données à partir desquels les scénarios de simulation seront construits et ce, en termes de conditions microclimatiques locales ainsi que de flux de volatilisation. Un calage pourra éventuellement être mis en œuvre. Le modèle sera ensuite mobilisé pour prédire la volatilisation d’un groupe de pesticides dont il s’agira d’analyser la pertinence des prédictions au regards des connaissances théoriques.</a:t>
                      </a:r>
                    </a:p>
                    <a:p>
                      <a:pPr algn="just">
                        <a:spcBef>
                          <a:spcPts val="600"/>
                        </a:spcBef>
                        <a:spcAft>
                          <a:spcPts val="300"/>
                        </a:spcAft>
                      </a:pP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7934" marR="47934" marT="0" marB="0">
                    <a:lnL>
                      <a:noFill/>
                    </a:lnL>
                    <a:lnR>
                      <a:noFill/>
                    </a:lnR>
                    <a:lnT>
                      <a:noFill/>
                    </a:lnT>
                    <a:lnB>
                      <a:noFill/>
                    </a:lnB>
                  </a:tcPr>
                </a:tc>
                <a:extLst>
                  <a:ext uri="{0D108BD9-81ED-4DB2-BD59-A6C34878D82A}">
                    <a16:rowId xmlns:a16="http://schemas.microsoft.com/office/drawing/2014/main" val="1326760577"/>
                  </a:ext>
                </a:extLst>
              </a:tr>
              <a:tr h="117172">
                <a:tc>
                  <a:txBody>
                    <a:bodyPr/>
                    <a:lstStyle/>
                    <a:p>
                      <a:pPr algn="just">
                        <a:spcBef>
                          <a:spcPts val="600"/>
                        </a:spcBef>
                        <a:spcAft>
                          <a:spcPts val="300"/>
                        </a:spcAft>
                      </a:pPr>
                      <a:r>
                        <a:rPr lang="fr-FR" sz="2000" b="1">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Méthodes</a:t>
                      </a:r>
                    </a:p>
                  </a:txBody>
                  <a:tcPr marL="47934" marR="47934" marT="0" marB="0">
                    <a:lnL>
                      <a:noFill/>
                    </a:lnL>
                    <a:lnR>
                      <a:noFill/>
                    </a:lnR>
                    <a:lnT>
                      <a:noFill/>
                    </a:lnT>
                    <a:lnB>
                      <a:noFill/>
                    </a:lnB>
                  </a:tcPr>
                </a:tc>
                <a:extLst>
                  <a:ext uri="{0D108BD9-81ED-4DB2-BD59-A6C34878D82A}">
                    <a16:rowId xmlns:a16="http://schemas.microsoft.com/office/drawing/2014/main" val="758217085"/>
                  </a:ext>
                </a:extLst>
              </a:tr>
              <a:tr h="468688">
                <a:tc>
                  <a:txBody>
                    <a:bodyPr/>
                    <a:lstStyle/>
                    <a:p>
                      <a:pPr marL="342900" lvl="0" indent="-342900" algn="just">
                        <a:spcBef>
                          <a:spcPts val="600"/>
                        </a:spcBef>
                        <a:spcAft>
                          <a:spcPts val="0"/>
                        </a:spcAft>
                        <a:buFont typeface="Symbol" panose="05050102010706020507" pitchFamily="18" charset="2"/>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Construction des scénarios de simulation</a:t>
                      </a:r>
                    </a:p>
                    <a:p>
                      <a:pPr marL="342900" lvl="0" indent="-342900" algn="just">
                        <a:spcAft>
                          <a:spcPts val="0"/>
                        </a:spcAft>
                        <a:buFont typeface="Symbol" panose="05050102010706020507" pitchFamily="18" charset="2"/>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Runs du modèle et confrontations aux mesures disponibles, réalisation d’un éventuel calage</a:t>
                      </a:r>
                    </a:p>
                    <a:p>
                      <a:pPr marL="342900" lvl="0" indent="-342900" algn="just">
                        <a:spcAft>
                          <a:spcPts val="300"/>
                        </a:spcAft>
                        <a:buFont typeface="Symbol" panose="05050102010706020507" pitchFamily="18" charset="2"/>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Prédiction de la volatilisation pour un groupe de pesticides, analyse du comportement du modèle</a:t>
                      </a:r>
                    </a:p>
                    <a:p>
                      <a:pPr marL="0" lvl="0" indent="0" algn="just">
                        <a:spcAft>
                          <a:spcPts val="300"/>
                        </a:spcAft>
                        <a:buFont typeface="Symbol" panose="05050102010706020507" pitchFamily="18" charset="2"/>
                        <a:buNone/>
                      </a:pP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7934" marR="47934" marT="0" marB="0">
                    <a:lnL>
                      <a:noFill/>
                    </a:lnL>
                    <a:lnR>
                      <a:noFill/>
                    </a:lnR>
                    <a:lnT>
                      <a:noFill/>
                    </a:lnT>
                    <a:lnB>
                      <a:noFill/>
                    </a:lnB>
                  </a:tcPr>
                </a:tc>
                <a:extLst>
                  <a:ext uri="{0D108BD9-81ED-4DB2-BD59-A6C34878D82A}">
                    <a16:rowId xmlns:a16="http://schemas.microsoft.com/office/drawing/2014/main" val="562630805"/>
                  </a:ext>
                </a:extLst>
              </a:tr>
              <a:tr h="117172">
                <a:tc>
                  <a:txBody>
                    <a:bodyPr/>
                    <a:lstStyle/>
                    <a:p>
                      <a:pPr algn="just">
                        <a:spcBef>
                          <a:spcPts val="600"/>
                        </a:spcBef>
                        <a:spcAft>
                          <a:spcPts val="300"/>
                        </a:spcAft>
                      </a:pPr>
                      <a:r>
                        <a:rPr lang="fr-FR" sz="2000" b="1">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Références bibliographiques clés</a:t>
                      </a:r>
                    </a:p>
                  </a:txBody>
                  <a:tcPr marL="47934" marR="47934" marT="0" marB="0">
                    <a:lnL>
                      <a:noFill/>
                    </a:lnL>
                    <a:lnR>
                      <a:noFill/>
                    </a:lnR>
                    <a:lnT>
                      <a:noFill/>
                    </a:lnT>
                    <a:lnB>
                      <a:noFill/>
                    </a:lnB>
                  </a:tcPr>
                </a:tc>
                <a:extLst>
                  <a:ext uri="{0D108BD9-81ED-4DB2-BD59-A6C34878D82A}">
                    <a16:rowId xmlns:a16="http://schemas.microsoft.com/office/drawing/2014/main" val="2658782301"/>
                  </a:ext>
                </a:extLst>
              </a:tr>
              <a:tr h="756291">
                <a:tc>
                  <a:txBody>
                    <a:bodyPr/>
                    <a:lstStyle/>
                    <a:p>
                      <a:pPr indent="21590" algn="l">
                        <a:spcBef>
                          <a:spcPts val="600"/>
                        </a:spcBef>
                        <a:spcAft>
                          <a:spcPts val="0"/>
                        </a:spcAft>
                      </a:pPr>
                      <a:r>
                        <a:rPr lang="fr-FR" sz="1600" dirty="0">
                          <a:effectLst/>
                          <a:latin typeface="Calibri" panose="020F0502020204030204" pitchFamily="34" charset="0"/>
                          <a:ea typeface="Calibri" panose="020F0502020204030204" pitchFamily="34" charset="0"/>
                          <a:cs typeface="Times New Roman" panose="02020603050405020304" pitchFamily="18" charset="0"/>
                        </a:rPr>
                        <a:t>Garcia, L., et al.  2014. Modeling pesticide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volatilization</a:t>
                      </a:r>
                      <a:r>
                        <a:rPr lang="fr-FR" sz="1600" dirty="0">
                          <a:effectLst/>
                          <a:latin typeface="Calibri" panose="020F0502020204030204" pitchFamily="34" charset="0"/>
                          <a:ea typeface="Calibri" panose="020F0502020204030204" pitchFamily="34" charset="0"/>
                          <a:cs typeface="Times New Roman" panose="02020603050405020304" pitchFamily="18" charset="0"/>
                        </a:rPr>
                        <a:t>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from</a:t>
                      </a:r>
                      <a:r>
                        <a:rPr lang="fr-FR" sz="1600" dirty="0">
                          <a:effectLst/>
                          <a:latin typeface="Calibri" panose="020F0502020204030204" pitchFamily="34" charset="0"/>
                          <a:ea typeface="Calibri" panose="020F0502020204030204" pitchFamily="34" charset="0"/>
                          <a:cs typeface="Times New Roman" panose="02020603050405020304" pitchFamily="18" charset="0"/>
                        </a:rPr>
                        <a:t>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bare</a:t>
                      </a:r>
                      <a:r>
                        <a:rPr lang="fr-FR" sz="1600" dirty="0">
                          <a:effectLst/>
                          <a:latin typeface="Calibri" panose="020F0502020204030204" pitchFamily="34" charset="0"/>
                          <a:ea typeface="Calibri" panose="020F0502020204030204" pitchFamily="34" charset="0"/>
                          <a:cs typeface="Times New Roman" panose="02020603050405020304" pitchFamily="18" charset="0"/>
                        </a:rPr>
                        <a:t>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soil</a:t>
                      </a:r>
                      <a:r>
                        <a:rPr lang="fr-FR" sz="1600" dirty="0">
                          <a:effectLst/>
                          <a:latin typeface="Calibri" panose="020F0502020204030204" pitchFamily="34" charset="0"/>
                          <a:ea typeface="Calibri" panose="020F0502020204030204" pitchFamily="34" charset="0"/>
                          <a:cs typeface="Times New Roman" panose="02020603050405020304" pitchFamily="18" charset="0"/>
                        </a:rPr>
                        <a:t>: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additional</a:t>
                      </a:r>
                      <a:r>
                        <a:rPr lang="fr-FR" sz="1600" dirty="0">
                          <a:effectLst/>
                          <a:latin typeface="Calibri" panose="020F0502020204030204" pitchFamily="34" charset="0"/>
                          <a:ea typeface="Calibri" panose="020F0502020204030204" pitchFamily="34" charset="0"/>
                          <a:cs typeface="Times New Roman" panose="02020603050405020304" pitchFamily="18" charset="0"/>
                        </a:rPr>
                        <a:t>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effect</a:t>
                      </a:r>
                      <a:r>
                        <a:rPr lang="fr-FR" sz="1600" dirty="0">
                          <a:effectLst/>
                          <a:latin typeface="Calibri" panose="020F0502020204030204" pitchFamily="34" charset="0"/>
                          <a:ea typeface="Calibri" panose="020F0502020204030204" pitchFamily="34" charset="0"/>
                          <a:cs typeface="Times New Roman" panose="02020603050405020304" pitchFamily="18" charset="0"/>
                        </a:rPr>
                        <a:t> of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gaseous</a:t>
                      </a:r>
                      <a:r>
                        <a:rPr lang="fr-FR" sz="1600" dirty="0">
                          <a:effectLst/>
                          <a:latin typeface="Calibri" panose="020F0502020204030204" pitchFamily="34" charset="0"/>
                          <a:ea typeface="Calibri" panose="020F0502020204030204" pitchFamily="34" charset="0"/>
                          <a:cs typeface="Times New Roman" panose="02020603050405020304" pitchFamily="18" charset="0"/>
                        </a:rPr>
                        <a:t> adsorption on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soil</a:t>
                      </a:r>
                      <a:r>
                        <a:rPr lang="fr-FR" sz="1600" dirty="0">
                          <a:effectLst/>
                          <a:latin typeface="Calibri" panose="020F0502020204030204" pitchFamily="34" charset="0"/>
                          <a:ea typeface="Calibri" panose="020F0502020204030204" pitchFamily="34" charset="0"/>
                          <a:cs typeface="Times New Roman" panose="02020603050405020304" pitchFamily="18" charset="0"/>
                        </a:rPr>
                        <a:t>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solid</a:t>
                      </a:r>
                      <a:r>
                        <a:rPr lang="fr-FR" sz="1600" dirty="0">
                          <a:effectLst/>
                          <a:latin typeface="Calibri" panose="020F0502020204030204" pitchFamily="34" charset="0"/>
                          <a:ea typeface="Calibri" panose="020F0502020204030204" pitchFamily="34" charset="0"/>
                          <a:cs typeface="Times New Roman" panose="02020603050405020304" pitchFamily="18" charset="0"/>
                        </a:rPr>
                        <a:t> surface. Environ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Sci</a:t>
                      </a:r>
                      <a:r>
                        <a:rPr lang="fr-FR" sz="1600" dirty="0">
                          <a:effectLst/>
                          <a:latin typeface="Calibri" panose="020F0502020204030204" pitchFamily="34" charset="0"/>
                          <a:ea typeface="Calibri" panose="020F0502020204030204" pitchFamily="34" charset="0"/>
                          <a:cs typeface="Times New Roman" panose="02020603050405020304" pitchFamily="18" charset="0"/>
                        </a:rPr>
                        <a:t> &amp;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Technol</a:t>
                      </a:r>
                      <a:r>
                        <a:rPr lang="fr-FR" sz="1600" dirty="0">
                          <a:effectLst/>
                          <a:latin typeface="Calibri" panose="020F0502020204030204" pitchFamily="34" charset="0"/>
                          <a:ea typeface="Calibri" panose="020F0502020204030204" pitchFamily="34" charset="0"/>
                          <a:cs typeface="Times New Roman" panose="02020603050405020304" pitchFamily="18" charset="0"/>
                        </a:rPr>
                        <a:t>. 4991–4998. 10.1021/es5000879</a:t>
                      </a:r>
                    </a:p>
                    <a:p>
                      <a:pPr indent="21590" algn="just">
                        <a:spcBef>
                          <a:spcPts val="600"/>
                        </a:spcBef>
                        <a:spcAft>
                          <a:spcPts val="300"/>
                        </a:spcAft>
                      </a:pPr>
                      <a:r>
                        <a:rPr lang="fr-FR" sz="1600" dirty="0" err="1">
                          <a:effectLst/>
                          <a:latin typeface="Calibri" panose="020F0502020204030204" pitchFamily="34" charset="0"/>
                          <a:ea typeface="Calibri" panose="020F0502020204030204" pitchFamily="34" charset="0"/>
                          <a:cs typeface="Times New Roman" panose="02020603050405020304" pitchFamily="18" charset="0"/>
                        </a:rPr>
                        <a:t>Lichiheb</a:t>
                      </a:r>
                      <a:r>
                        <a:rPr lang="fr-FR" sz="1600" dirty="0">
                          <a:effectLst/>
                          <a:latin typeface="Calibri" panose="020F0502020204030204" pitchFamily="34" charset="0"/>
                          <a:ea typeface="Calibri" panose="020F0502020204030204" pitchFamily="34" charset="0"/>
                          <a:cs typeface="Times New Roman" panose="02020603050405020304" pitchFamily="18" charset="0"/>
                        </a:rPr>
                        <a:t>, N., et al. 2016. </a:t>
                      </a:r>
                      <a:r>
                        <a:rPr lang="fr-FR" sz="1600" dirty="0" err="1">
                          <a:effectLst/>
                          <a:latin typeface="Calibri" panose="020F0502020204030204" pitchFamily="34" charset="0"/>
                          <a:ea typeface="Calibri" panose="020F0502020204030204" pitchFamily="34" charset="0"/>
                          <a:cs typeface="Times New Roman" panose="02020603050405020304" pitchFamily="18" charset="0"/>
                        </a:rPr>
                        <a:t>Implementa</a:t>
                      </a:r>
                      <a:r>
                        <a:rPr lang="en-US" sz="1600" dirty="0" err="1">
                          <a:effectLst/>
                          <a:latin typeface="Calibri" panose="020F0502020204030204" pitchFamily="34" charset="0"/>
                          <a:ea typeface="Calibri" panose="020F0502020204030204" pitchFamily="34" charset="0"/>
                          <a:cs typeface="Times New Roman" panose="02020603050405020304" pitchFamily="18" charset="0"/>
                        </a:rPr>
                        <a:t>tion</a:t>
                      </a:r>
                      <a:r>
                        <a:rPr lang="en-US" sz="1600" dirty="0">
                          <a:effectLst/>
                          <a:latin typeface="Calibri" panose="020F0502020204030204" pitchFamily="34" charset="0"/>
                          <a:ea typeface="Calibri" panose="020F0502020204030204" pitchFamily="34" charset="0"/>
                          <a:cs typeface="Times New Roman" panose="02020603050405020304" pitchFamily="18" charset="0"/>
                        </a:rPr>
                        <a:t> of the effects of physicochemical properties on the foliar penetration of pesticides and its potential for estimating pesticide volatilization from plants. Science of The Total Environment 550, 1022–1031. </a:t>
                      </a:r>
                      <a:r>
                        <a:rPr lang="en-US" sz="16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https://doi.org/10.1016/j.scitotenv.2016.01.058</a:t>
                      </a:r>
                      <a:endParaRPr lang="fr-FR"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47934" marR="47934" marT="0" marB="0">
                    <a:lnL>
                      <a:noFill/>
                    </a:lnL>
                    <a:lnR>
                      <a:noFill/>
                    </a:lnR>
                    <a:lnT>
                      <a:noFill/>
                    </a:lnT>
                    <a:lnB>
                      <a:noFill/>
                    </a:lnB>
                  </a:tcPr>
                </a:tc>
                <a:extLst>
                  <a:ext uri="{0D108BD9-81ED-4DB2-BD59-A6C34878D82A}">
                    <a16:rowId xmlns:a16="http://schemas.microsoft.com/office/drawing/2014/main" val="697726432"/>
                  </a:ext>
                </a:extLst>
              </a:tr>
            </a:tbl>
          </a:graphicData>
        </a:graphic>
      </p:graphicFrame>
      <p:sp>
        <p:nvSpPr>
          <p:cNvPr id="5" name="Espace réservé du numéro de diapositive 4">
            <a:extLst>
              <a:ext uri="{FF2B5EF4-FFF2-40B4-BE49-F238E27FC236}">
                <a16:creationId xmlns:a16="http://schemas.microsoft.com/office/drawing/2014/main" id="{CF47F737-3B25-4731-A2B9-BC49880ECE0C}"/>
              </a:ext>
            </a:extLst>
          </p:cNvPr>
          <p:cNvSpPr>
            <a:spLocks noGrp="1"/>
          </p:cNvSpPr>
          <p:nvPr>
            <p:ph type="sldNum" idx="12"/>
          </p:nvPr>
        </p:nvSpPr>
        <p:spPr/>
        <p:txBody>
          <a:bodyPr/>
          <a:lstStyle/>
          <a:p>
            <a:fld id="{00000000-1234-1234-1234-123412341234}" type="slidenum">
              <a:rPr lang="fr-FR" smtClean="0"/>
              <a:pPr/>
              <a:t>36</a:t>
            </a:fld>
            <a:endParaRPr lang="fr-FR"/>
          </a:p>
        </p:txBody>
      </p:sp>
      <p:sp>
        <p:nvSpPr>
          <p:cNvPr id="8" name="Rectangle : coins arrondis 7">
            <a:extLst>
              <a:ext uri="{FF2B5EF4-FFF2-40B4-BE49-F238E27FC236}">
                <a16:creationId xmlns:a16="http://schemas.microsoft.com/office/drawing/2014/main" id="{13C3E5B7-261C-470C-B2CD-46D0A8044496}"/>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Présentation des projets</a:t>
            </a:r>
          </a:p>
        </p:txBody>
      </p:sp>
      <p:pic>
        <p:nvPicPr>
          <p:cNvPr id="6" name="Image 5" descr="C:\Users\cbedos\Documents\trames_2016\logo_INRAE.png">
            <a:extLst>
              <a:ext uri="{FF2B5EF4-FFF2-40B4-BE49-F238E27FC236}">
                <a16:creationId xmlns:a16="http://schemas.microsoft.com/office/drawing/2014/main" id="{44A9313C-B52F-4D3E-A329-8ED9F31C48C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830521" y="1228996"/>
            <a:ext cx="932180" cy="251460"/>
          </a:xfrm>
          <a:prstGeom prst="rect">
            <a:avLst/>
          </a:prstGeom>
          <a:noFill/>
          <a:ln>
            <a:noFill/>
          </a:ln>
        </p:spPr>
      </p:pic>
    </p:spTree>
    <p:extLst>
      <p:ext uri="{BB962C8B-B14F-4D97-AF65-F5344CB8AC3E}">
        <p14:creationId xmlns:p14="http://schemas.microsoft.com/office/powerpoint/2010/main" val="634171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25"/>
          <p:cNvSpPr txBox="1">
            <a:spLocks noGrp="1"/>
          </p:cNvSpPr>
          <p:nvPr>
            <p:ph type="body" idx="1"/>
          </p:nvPr>
        </p:nvSpPr>
        <p:spPr>
          <a:xfrm>
            <a:off x="5747657" y="340275"/>
            <a:ext cx="6444343" cy="4968000"/>
          </a:xfrm>
          <a:prstGeom prst="rect">
            <a:avLst/>
          </a:prstGeom>
        </p:spPr>
        <p:txBody>
          <a:bodyPr spcFirstLastPara="1" vert="horz" wrap="square" lIns="121900" tIns="121900" rIns="121900" bIns="121900" rtlCol="0" anchor="t" anchorCtr="0">
            <a:normAutofit/>
          </a:bodyPr>
          <a:lstStyle/>
          <a:p>
            <a:pPr marL="0" indent="0">
              <a:buNone/>
            </a:pPr>
            <a:r>
              <a:rPr lang="fr" dirty="0">
                <a:solidFill>
                  <a:srgbClr val="00B050"/>
                </a:solidFill>
              </a:rPr>
              <a:t>Projet 2 : </a:t>
            </a:r>
            <a:r>
              <a:rPr lang="fr-FR" sz="2400" dirty="0"/>
              <a:t>Modélisation PBPK chez le rat exposé aux PBDE : estimation de doses d’expositions et prédictions des concentrations internes </a:t>
            </a:r>
          </a:p>
          <a:p>
            <a:pPr marL="0" indent="0">
              <a:buNone/>
            </a:pPr>
            <a:endParaRPr dirty="0"/>
          </a:p>
          <a:p>
            <a:pPr marL="0" indent="0">
              <a:spcBef>
                <a:spcPts val="1600"/>
              </a:spcBef>
              <a:spcAft>
                <a:spcPts val="1600"/>
              </a:spcAft>
              <a:buNone/>
            </a:pPr>
            <a:endParaRPr dirty="0"/>
          </a:p>
        </p:txBody>
      </p:sp>
      <p:sp>
        <p:nvSpPr>
          <p:cNvPr id="2" name="Espace réservé du numéro de diapositive 1">
            <a:extLst>
              <a:ext uri="{FF2B5EF4-FFF2-40B4-BE49-F238E27FC236}">
                <a16:creationId xmlns:a16="http://schemas.microsoft.com/office/drawing/2014/main" id="{BDBDF632-48BF-4D9C-9FE1-9D7CF7DD2B75}"/>
              </a:ext>
            </a:extLst>
          </p:cNvPr>
          <p:cNvSpPr>
            <a:spLocks noGrp="1"/>
          </p:cNvSpPr>
          <p:nvPr>
            <p:ph type="sldNum" idx="12"/>
          </p:nvPr>
        </p:nvSpPr>
        <p:spPr/>
        <p:txBody>
          <a:bodyPr/>
          <a:lstStyle/>
          <a:p>
            <a:fld id="{00000000-1234-1234-1234-123412341234}" type="slidenum">
              <a:rPr lang="fr-FR" smtClean="0"/>
              <a:pPr/>
              <a:t>37</a:t>
            </a:fld>
            <a:endParaRPr lang="fr-FR"/>
          </a:p>
        </p:txBody>
      </p:sp>
      <p:sp>
        <p:nvSpPr>
          <p:cNvPr id="5" name="Rectangle : coins arrondis 4">
            <a:extLst>
              <a:ext uri="{FF2B5EF4-FFF2-40B4-BE49-F238E27FC236}">
                <a16:creationId xmlns:a16="http://schemas.microsoft.com/office/drawing/2014/main" id="{D9AAE8B6-43F8-4871-9D0E-E6B09C95CC2B}"/>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Présentation des projets</a:t>
            </a:r>
          </a:p>
        </p:txBody>
      </p:sp>
      <p:graphicFrame>
        <p:nvGraphicFramePr>
          <p:cNvPr id="8" name="Tableau 7">
            <a:extLst>
              <a:ext uri="{FF2B5EF4-FFF2-40B4-BE49-F238E27FC236}">
                <a16:creationId xmlns:a16="http://schemas.microsoft.com/office/drawing/2014/main" id="{50A4D293-DBF9-4326-B2EC-E1BE2C1BFF6D}"/>
              </a:ext>
            </a:extLst>
          </p:cNvPr>
          <p:cNvGraphicFramePr>
            <a:graphicFrameLocks noGrp="1"/>
          </p:cNvGraphicFramePr>
          <p:nvPr>
            <p:extLst>
              <p:ext uri="{D42A27DB-BD31-4B8C-83A1-F6EECF244321}">
                <p14:modId xmlns:p14="http://schemas.microsoft.com/office/powerpoint/2010/main" val="2225034481"/>
              </p:ext>
            </p:extLst>
          </p:nvPr>
        </p:nvGraphicFramePr>
        <p:xfrm>
          <a:off x="572609" y="1344283"/>
          <a:ext cx="11274879" cy="4922520"/>
        </p:xfrm>
        <a:graphic>
          <a:graphicData uri="http://schemas.openxmlformats.org/drawingml/2006/table">
            <a:tbl>
              <a:tblPr firstRow="1" firstCol="1" bandRow="1"/>
              <a:tblGrid>
                <a:gridCol w="11274879">
                  <a:extLst>
                    <a:ext uri="{9D8B030D-6E8A-4147-A177-3AD203B41FA5}">
                      <a16:colId xmlns:a16="http://schemas.microsoft.com/office/drawing/2014/main" val="1260841923"/>
                    </a:ext>
                  </a:extLst>
                </a:gridCol>
              </a:tblGrid>
              <a:tr h="110542">
                <a:tc>
                  <a:txBody>
                    <a:bodyPr/>
                    <a:lstStyle/>
                    <a:p>
                      <a:pPr algn="just">
                        <a:spcBef>
                          <a:spcPts val="600"/>
                        </a:spcBef>
                        <a:spcAft>
                          <a:spcPts val="300"/>
                        </a:spcAft>
                      </a:pPr>
                      <a:r>
                        <a:rPr lang="fr-FR" sz="18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Référent(s) projet</a:t>
                      </a:r>
                    </a:p>
                  </a:txBody>
                  <a:tcPr marL="45222" marR="45222" marT="0" marB="0">
                    <a:lnL>
                      <a:noFill/>
                    </a:lnL>
                    <a:lnR>
                      <a:noFill/>
                    </a:lnR>
                    <a:lnT>
                      <a:noFill/>
                    </a:lnT>
                    <a:lnB>
                      <a:noFill/>
                    </a:lnB>
                  </a:tcPr>
                </a:tc>
                <a:extLst>
                  <a:ext uri="{0D108BD9-81ED-4DB2-BD59-A6C34878D82A}">
                    <a16:rowId xmlns:a16="http://schemas.microsoft.com/office/drawing/2014/main" val="4088307225"/>
                  </a:ext>
                </a:extLst>
              </a:tr>
              <a:tr h="296454">
                <a:tc>
                  <a:txBody>
                    <a:bodyPr/>
                    <a:lstStyle/>
                    <a:p>
                      <a:pPr algn="just">
                        <a:spcBef>
                          <a:spcPts val="600"/>
                        </a:spcBef>
                        <a:spcAft>
                          <a:spcPts val="3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Aude Ratier, INERIS, </a:t>
                      </a:r>
                      <a:r>
                        <a:rPr lang="fr-F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aude.ratier@ineris.fr</a:t>
                      </a:r>
                      <a:r>
                        <a:rPr lang="fr-FR" sz="1800" dirty="0">
                          <a:effectLst/>
                          <a:latin typeface="Calibri" panose="020F0502020204030204" pitchFamily="34" charset="0"/>
                          <a:ea typeface="Calibri" panose="020F0502020204030204" pitchFamily="34" charset="0"/>
                          <a:cs typeface="Times New Roman" panose="02020603050405020304" pitchFamily="18" charset="0"/>
                        </a:rPr>
                        <a:t>, + 33 6 59 74 37 68 / </a:t>
                      </a:r>
                      <a:r>
                        <a:rPr lang="en-GB" sz="1800" dirty="0">
                          <a:effectLst/>
                          <a:latin typeface="Calibri" panose="020F0502020204030204" pitchFamily="34" charset="0"/>
                          <a:ea typeface="Calibri" panose="020F0502020204030204" pitchFamily="34" charset="0"/>
                          <a:cs typeface="Times New Roman" panose="02020603050405020304" pitchFamily="18" charset="0"/>
                        </a:rPr>
                        <a:t>Cleo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Bodin</a:t>
                      </a:r>
                      <a:r>
                        <a:rPr lang="en-GB" sz="1800" dirty="0">
                          <a:effectLst/>
                          <a:latin typeface="Calibri" panose="020F0502020204030204" pitchFamily="34" charset="0"/>
                          <a:ea typeface="Calibri" panose="020F0502020204030204" pitchFamily="34" charset="0"/>
                          <a:cs typeface="Times New Roman" panose="02020603050405020304" pitchFamily="18" charset="0"/>
                        </a:rPr>
                        <a:t>, INERIS, </a:t>
                      </a:r>
                      <a:r>
                        <a:rPr lang="en-GB"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cleo.bodin@ineris.fr</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a:p>
                      <a:pPr algn="just">
                        <a:spcBef>
                          <a:spcPts val="600"/>
                        </a:spcBef>
                        <a:spcAft>
                          <a:spcPts val="300"/>
                        </a:spcAft>
                      </a:pP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5222" marR="45222" marT="0" marB="0">
                    <a:lnL>
                      <a:noFill/>
                    </a:lnL>
                    <a:lnR>
                      <a:noFill/>
                    </a:lnR>
                    <a:lnT>
                      <a:noFill/>
                    </a:lnT>
                    <a:lnB>
                      <a:noFill/>
                    </a:lnB>
                  </a:tcPr>
                </a:tc>
                <a:extLst>
                  <a:ext uri="{0D108BD9-81ED-4DB2-BD59-A6C34878D82A}">
                    <a16:rowId xmlns:a16="http://schemas.microsoft.com/office/drawing/2014/main" val="2580083637"/>
                  </a:ext>
                </a:extLst>
              </a:tr>
              <a:tr h="110542">
                <a:tc>
                  <a:txBody>
                    <a:bodyPr/>
                    <a:lstStyle/>
                    <a:p>
                      <a:pPr algn="just">
                        <a:spcBef>
                          <a:spcPts val="600"/>
                        </a:spcBef>
                        <a:spcAft>
                          <a:spcPts val="300"/>
                        </a:spcAft>
                      </a:pPr>
                      <a:r>
                        <a:rPr lang="fr-FR" sz="18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Contexte du projet</a:t>
                      </a:r>
                    </a:p>
                  </a:txBody>
                  <a:tcPr marL="45222" marR="45222" marT="0" marB="0">
                    <a:lnL>
                      <a:noFill/>
                    </a:lnL>
                    <a:lnR>
                      <a:noFill/>
                    </a:lnR>
                    <a:lnT>
                      <a:noFill/>
                    </a:lnT>
                    <a:lnB>
                      <a:noFill/>
                    </a:lnB>
                  </a:tcPr>
                </a:tc>
                <a:extLst>
                  <a:ext uri="{0D108BD9-81ED-4DB2-BD59-A6C34878D82A}">
                    <a16:rowId xmlns:a16="http://schemas.microsoft.com/office/drawing/2014/main" val="58388673"/>
                  </a:ext>
                </a:extLst>
              </a:tr>
              <a:tr h="1215963">
                <a:tc>
                  <a:txBody>
                    <a:bodyPr/>
                    <a:lstStyle/>
                    <a:p>
                      <a:pPr algn="just">
                        <a:spcBef>
                          <a:spcPts val="600"/>
                        </a:spcBef>
                        <a:spcAft>
                          <a:spcPts val="300"/>
                        </a:spcAft>
                      </a:pPr>
                      <a:r>
                        <a:rPr lang="fr-FR" sz="1800" dirty="0">
                          <a:effectLst/>
                          <a:latin typeface="Calibri" panose="020F0502020204030204" pitchFamily="34" charset="0"/>
                          <a:ea typeface="Marianne"/>
                          <a:cs typeface="Marianne"/>
                        </a:rPr>
                        <a:t>En amont de l’évaluation des effets d’une substance sur un organisme, la modélisation </a:t>
                      </a:r>
                      <a:r>
                        <a:rPr lang="fr-FR" sz="1800" dirty="0">
                          <a:effectLst/>
                          <a:latin typeface="Calibri" panose="020F0502020204030204" pitchFamily="34" charset="0"/>
                          <a:ea typeface="Calibri" panose="020F0502020204030204" pitchFamily="34" charset="0"/>
                          <a:cs typeface="Times New Roman" panose="02020603050405020304" pitchFamily="18" charset="0"/>
                        </a:rPr>
                        <a:t>toxicocinétique basée sur la physiologie (PBPK) peut être utilisée pour comprendre et prédire l’évolution de la concentration d’une substance dans les différents organes et fluides de l’organisme considéré. Les modèles PBPK sont fondés sur la description des processus ADME (absorption, distribution, métabolisme, élimination), sur la physiologie et l'anatomie des individus ainsi que sur les propriétés physico-chimiques des composés. Ils sont particulièrement intéressants pour prendre en compte les modifications physiologiques liées à l’âge ou à la grossesse. Les modèles PBPK peuvent être génériques (applicables à plusieurs familles de substances, où les processus sont dits ‘simplifiés’) ou spécifiques (propre à une substance ou famille de substances, processus détaillé pris en compte). Les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polybromodiphényl</a:t>
                      </a:r>
                      <a:r>
                        <a:rPr lang="fr-FR" sz="1800" dirty="0">
                          <a:effectLst/>
                          <a:latin typeface="Calibri" panose="020F0502020204030204" pitchFamily="34" charset="0"/>
                          <a:ea typeface="Calibri" panose="020F0502020204030204" pitchFamily="34" charset="0"/>
                          <a:cs typeface="Times New Roman" panose="02020603050405020304" pitchFamily="18" charset="0"/>
                        </a:rPr>
                        <a:t> éthers (PBDE) sont des polluants organiques persistants et constituent une classe majeure des retardateurs de flammes bromés.</a:t>
                      </a: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p>
                      <a:pPr algn="just">
                        <a:spcBef>
                          <a:spcPts val="600"/>
                        </a:spcBef>
                        <a:spcAft>
                          <a:spcPts val="300"/>
                        </a:spcAft>
                      </a:pP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5222" marR="45222" marT="0" marB="0">
                    <a:lnL>
                      <a:noFill/>
                    </a:lnL>
                    <a:lnR>
                      <a:noFill/>
                    </a:lnR>
                    <a:lnT>
                      <a:noFill/>
                    </a:lnT>
                    <a:lnB>
                      <a:noFill/>
                    </a:lnB>
                  </a:tcPr>
                </a:tc>
                <a:extLst>
                  <a:ext uri="{0D108BD9-81ED-4DB2-BD59-A6C34878D82A}">
                    <a16:rowId xmlns:a16="http://schemas.microsoft.com/office/drawing/2014/main" val="2347500706"/>
                  </a:ext>
                </a:extLst>
              </a:tr>
              <a:tr h="110542">
                <a:tc>
                  <a:txBody>
                    <a:bodyPr/>
                    <a:lstStyle/>
                    <a:p>
                      <a:pPr algn="just">
                        <a:spcBef>
                          <a:spcPts val="600"/>
                        </a:spcBef>
                        <a:spcAft>
                          <a:spcPts val="300"/>
                        </a:spcAft>
                      </a:pPr>
                      <a:r>
                        <a:rPr lang="fr-FR" sz="18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Objectif</a:t>
                      </a:r>
                    </a:p>
                  </a:txBody>
                  <a:tcPr marL="45222" marR="45222" marT="0" marB="0">
                    <a:lnL>
                      <a:noFill/>
                    </a:lnL>
                    <a:lnR>
                      <a:noFill/>
                    </a:lnR>
                    <a:lnT>
                      <a:noFill/>
                    </a:lnT>
                    <a:lnB>
                      <a:noFill/>
                    </a:lnB>
                  </a:tcPr>
                </a:tc>
                <a:extLst>
                  <a:ext uri="{0D108BD9-81ED-4DB2-BD59-A6C34878D82A}">
                    <a16:rowId xmlns:a16="http://schemas.microsoft.com/office/drawing/2014/main" val="3494238345"/>
                  </a:ext>
                </a:extLst>
              </a:tr>
              <a:tr h="331626">
                <a:tc>
                  <a:txBody>
                    <a:bodyPr/>
                    <a:lstStyle/>
                    <a:p>
                      <a:pPr algn="just">
                        <a:spcBef>
                          <a:spcPts val="600"/>
                        </a:spcBef>
                        <a:spcAft>
                          <a:spcPts val="3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L’objectif de ce travail sera d’utiliser un modèle PBPK générique existant dans lequel devront être intégré les paramètres substances-spécifiques des PBDE pour prédire les concentrations internes (dosimétrie directe) et les doses d’expositions (dosimétrie inverse) chez le rat.  </a:t>
                      </a:r>
                    </a:p>
                  </a:txBody>
                  <a:tcPr marL="45222" marR="45222" marT="0" marB="0">
                    <a:lnL>
                      <a:noFill/>
                    </a:lnL>
                    <a:lnR>
                      <a:noFill/>
                    </a:lnR>
                    <a:lnT>
                      <a:noFill/>
                    </a:lnT>
                    <a:lnB>
                      <a:noFill/>
                    </a:lnB>
                  </a:tcPr>
                </a:tc>
                <a:extLst>
                  <a:ext uri="{0D108BD9-81ED-4DB2-BD59-A6C34878D82A}">
                    <a16:rowId xmlns:a16="http://schemas.microsoft.com/office/drawing/2014/main" val="3889757226"/>
                  </a:ext>
                </a:extLst>
              </a:tr>
            </a:tbl>
          </a:graphicData>
        </a:graphic>
      </p:graphicFrame>
      <p:pic>
        <p:nvPicPr>
          <p:cNvPr id="9" name="Picture 6" descr="Macintosh HD:Users:marylopes:Desktop:sebio:sebio + ineris:courriertype2log ineris.JPG">
            <a:extLst>
              <a:ext uri="{FF2B5EF4-FFF2-40B4-BE49-F238E27FC236}">
                <a16:creationId xmlns:a16="http://schemas.microsoft.com/office/drawing/2014/main" id="{F5D3B00E-68BB-489E-A1B3-1754A11942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77" t="7536" r="65410" b="87157"/>
          <a:stretch>
            <a:fillRect/>
          </a:stretch>
        </p:blipFill>
        <p:spPr bwMode="auto">
          <a:xfrm>
            <a:off x="10211658" y="1549725"/>
            <a:ext cx="1808086" cy="4206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1" name="Google Shape;131;p25"/>
          <p:cNvSpPr txBox="1">
            <a:spLocks noGrp="1"/>
          </p:cNvSpPr>
          <p:nvPr>
            <p:ph type="body" idx="1"/>
          </p:nvPr>
        </p:nvSpPr>
        <p:spPr>
          <a:xfrm>
            <a:off x="5747657" y="340275"/>
            <a:ext cx="6444343" cy="4968000"/>
          </a:xfrm>
          <a:prstGeom prst="rect">
            <a:avLst/>
          </a:prstGeom>
        </p:spPr>
        <p:txBody>
          <a:bodyPr spcFirstLastPara="1" vert="horz" wrap="square" lIns="121900" tIns="121900" rIns="121900" bIns="121900" rtlCol="0" anchor="t" anchorCtr="0">
            <a:normAutofit/>
          </a:bodyPr>
          <a:lstStyle/>
          <a:p>
            <a:pPr marL="0" indent="0">
              <a:buNone/>
            </a:pPr>
            <a:r>
              <a:rPr lang="fr" dirty="0">
                <a:solidFill>
                  <a:srgbClr val="00B050"/>
                </a:solidFill>
              </a:rPr>
              <a:t>Projet 2 : </a:t>
            </a:r>
            <a:r>
              <a:rPr lang="fr-FR" sz="2400" dirty="0"/>
              <a:t>Modélisation PBPK chez le rat exposé aux PBDE : estimation de doses d’expositions et prédictions des concentrations internes </a:t>
            </a:r>
          </a:p>
          <a:p>
            <a:pPr marL="0" indent="0">
              <a:buNone/>
            </a:pPr>
            <a:endParaRPr dirty="0"/>
          </a:p>
          <a:p>
            <a:pPr marL="0" indent="0">
              <a:spcBef>
                <a:spcPts val="1600"/>
              </a:spcBef>
              <a:spcAft>
                <a:spcPts val="1600"/>
              </a:spcAft>
              <a:buNone/>
            </a:pPr>
            <a:endParaRPr dirty="0"/>
          </a:p>
        </p:txBody>
      </p:sp>
      <p:sp>
        <p:nvSpPr>
          <p:cNvPr id="2" name="Espace réservé du numéro de diapositive 1">
            <a:extLst>
              <a:ext uri="{FF2B5EF4-FFF2-40B4-BE49-F238E27FC236}">
                <a16:creationId xmlns:a16="http://schemas.microsoft.com/office/drawing/2014/main" id="{BDBDF632-48BF-4D9C-9FE1-9D7CF7DD2B75}"/>
              </a:ext>
            </a:extLst>
          </p:cNvPr>
          <p:cNvSpPr>
            <a:spLocks noGrp="1"/>
          </p:cNvSpPr>
          <p:nvPr>
            <p:ph type="sldNum" idx="12"/>
          </p:nvPr>
        </p:nvSpPr>
        <p:spPr/>
        <p:txBody>
          <a:bodyPr/>
          <a:lstStyle/>
          <a:p>
            <a:fld id="{00000000-1234-1234-1234-123412341234}" type="slidenum">
              <a:rPr lang="fr-FR" smtClean="0"/>
              <a:pPr/>
              <a:t>38</a:t>
            </a:fld>
            <a:endParaRPr lang="fr-FR"/>
          </a:p>
        </p:txBody>
      </p:sp>
      <p:sp>
        <p:nvSpPr>
          <p:cNvPr id="5" name="Rectangle : coins arrondis 4">
            <a:extLst>
              <a:ext uri="{FF2B5EF4-FFF2-40B4-BE49-F238E27FC236}">
                <a16:creationId xmlns:a16="http://schemas.microsoft.com/office/drawing/2014/main" id="{D9AAE8B6-43F8-4871-9D0E-E6B09C95CC2B}"/>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Présentation des projets</a:t>
            </a:r>
          </a:p>
        </p:txBody>
      </p:sp>
      <p:graphicFrame>
        <p:nvGraphicFramePr>
          <p:cNvPr id="8" name="Tableau 7">
            <a:extLst>
              <a:ext uri="{FF2B5EF4-FFF2-40B4-BE49-F238E27FC236}">
                <a16:creationId xmlns:a16="http://schemas.microsoft.com/office/drawing/2014/main" id="{50A4D293-DBF9-4326-B2EC-E1BE2C1BFF6D}"/>
              </a:ext>
            </a:extLst>
          </p:cNvPr>
          <p:cNvGraphicFramePr>
            <a:graphicFrameLocks noGrp="1"/>
          </p:cNvGraphicFramePr>
          <p:nvPr>
            <p:extLst>
              <p:ext uri="{D42A27DB-BD31-4B8C-83A1-F6EECF244321}">
                <p14:modId xmlns:p14="http://schemas.microsoft.com/office/powerpoint/2010/main" val="2786398747"/>
              </p:ext>
            </p:extLst>
          </p:nvPr>
        </p:nvGraphicFramePr>
        <p:xfrm>
          <a:off x="597101" y="1836123"/>
          <a:ext cx="11274879" cy="4381500"/>
        </p:xfrm>
        <a:graphic>
          <a:graphicData uri="http://schemas.openxmlformats.org/drawingml/2006/table">
            <a:tbl>
              <a:tblPr firstRow="1" firstCol="1" bandRow="1"/>
              <a:tblGrid>
                <a:gridCol w="11274879">
                  <a:extLst>
                    <a:ext uri="{9D8B030D-6E8A-4147-A177-3AD203B41FA5}">
                      <a16:colId xmlns:a16="http://schemas.microsoft.com/office/drawing/2014/main" val="1260841923"/>
                    </a:ext>
                  </a:extLst>
                </a:gridCol>
              </a:tblGrid>
              <a:tr h="110542">
                <a:tc>
                  <a:txBody>
                    <a:bodyPr/>
                    <a:lstStyle/>
                    <a:p>
                      <a:pPr algn="just">
                        <a:spcBef>
                          <a:spcPts val="600"/>
                        </a:spcBef>
                        <a:spcAft>
                          <a:spcPts val="300"/>
                        </a:spcAft>
                      </a:pPr>
                      <a:r>
                        <a:rPr lang="fr-FR" sz="18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Démarche de modélisation</a:t>
                      </a:r>
                    </a:p>
                  </a:txBody>
                  <a:tcPr marL="45222" marR="45222" marT="0" marB="0">
                    <a:lnL>
                      <a:noFill/>
                    </a:lnL>
                    <a:lnR>
                      <a:noFill/>
                    </a:lnR>
                    <a:lnT>
                      <a:noFill/>
                    </a:lnT>
                    <a:lnB>
                      <a:noFill/>
                    </a:lnB>
                  </a:tcPr>
                </a:tc>
                <a:extLst>
                  <a:ext uri="{0D108BD9-81ED-4DB2-BD59-A6C34878D82A}">
                    <a16:rowId xmlns:a16="http://schemas.microsoft.com/office/drawing/2014/main" val="1293394937"/>
                  </a:ext>
                </a:extLst>
              </a:tr>
              <a:tr h="442168">
                <a:tc>
                  <a:txBody>
                    <a:bodyPr/>
                    <a:lstStyle/>
                    <a:p>
                      <a:pPr algn="just">
                        <a:spcBef>
                          <a:spcPts val="600"/>
                        </a:spcBef>
                        <a:spcAft>
                          <a:spcPts val="3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 modèle PBPK générique du rat est codé sous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MCSim</a:t>
                      </a:r>
                      <a:r>
                        <a:rPr lang="fr-FR" sz="1800" dirty="0">
                          <a:effectLst/>
                          <a:latin typeface="Calibri" panose="020F0502020204030204" pitchFamily="34" charset="0"/>
                          <a:ea typeface="Calibri" panose="020F0502020204030204" pitchFamily="34" charset="0"/>
                          <a:cs typeface="Times New Roman" panose="02020603050405020304" pitchFamily="18" charset="0"/>
                        </a:rPr>
                        <a:t>. La démarche globale mise en œuvre sera prédictive : (i) dosimétrie directe et simulations Monte Carlo, (ii) dosimétrie inverse par inférence Bayésienne MCMC et (iii) évaluation de la performance prédictive. Le traitement des résultats s’effectuera via R.</a:t>
                      </a:r>
                    </a:p>
                    <a:p>
                      <a:pPr algn="just">
                        <a:spcBef>
                          <a:spcPts val="600"/>
                        </a:spcBef>
                        <a:spcAft>
                          <a:spcPts val="3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5222" marR="45222" marT="0" marB="0">
                    <a:lnL>
                      <a:noFill/>
                    </a:lnL>
                    <a:lnR>
                      <a:noFill/>
                    </a:lnR>
                    <a:lnT>
                      <a:noFill/>
                    </a:lnT>
                    <a:lnB>
                      <a:noFill/>
                    </a:lnB>
                  </a:tcPr>
                </a:tc>
                <a:extLst>
                  <a:ext uri="{0D108BD9-81ED-4DB2-BD59-A6C34878D82A}">
                    <a16:rowId xmlns:a16="http://schemas.microsoft.com/office/drawing/2014/main" val="3564406327"/>
                  </a:ext>
                </a:extLst>
              </a:tr>
              <a:tr h="110542">
                <a:tc>
                  <a:txBody>
                    <a:bodyPr/>
                    <a:lstStyle/>
                    <a:p>
                      <a:pPr algn="just">
                        <a:spcBef>
                          <a:spcPts val="600"/>
                        </a:spcBef>
                        <a:spcAft>
                          <a:spcPts val="300"/>
                        </a:spcAft>
                      </a:pPr>
                      <a:r>
                        <a:rPr lang="fr-FR" sz="18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Méthodes</a:t>
                      </a:r>
                    </a:p>
                  </a:txBody>
                  <a:tcPr marL="45222" marR="45222" marT="0" marB="0">
                    <a:lnL>
                      <a:noFill/>
                    </a:lnL>
                    <a:lnR>
                      <a:noFill/>
                    </a:lnR>
                    <a:lnT>
                      <a:noFill/>
                    </a:lnT>
                    <a:lnB>
                      <a:noFill/>
                    </a:lnB>
                  </a:tcPr>
                </a:tc>
                <a:extLst>
                  <a:ext uri="{0D108BD9-81ED-4DB2-BD59-A6C34878D82A}">
                    <a16:rowId xmlns:a16="http://schemas.microsoft.com/office/drawing/2014/main" val="2011010560"/>
                  </a:ext>
                </a:extLst>
              </a:tr>
              <a:tr h="552710">
                <a:tc>
                  <a:txBody>
                    <a:bodyPr/>
                    <a:lstStyle/>
                    <a:p>
                      <a:pPr marL="342900" lvl="0" indent="-342900" algn="just">
                        <a:spcBef>
                          <a:spcPts val="600"/>
                        </a:spcBef>
                        <a:spcAft>
                          <a:spcPts val="0"/>
                        </a:spcAft>
                        <a:buFont typeface="Symbol" panose="05050102010706020507" pitchFamily="18" charset="2"/>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Analyse bibliographique pour collecter les paramètres spécifiques aux PBDE</a:t>
                      </a:r>
                    </a:p>
                    <a:p>
                      <a:pPr marL="342900" lvl="0" indent="-342900" algn="just">
                        <a:spcAft>
                          <a:spcPts val="0"/>
                        </a:spcAft>
                        <a:buFont typeface="Symbol" panose="05050102010706020507" pitchFamily="18" charset="2"/>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Intégrer les paramètres </a:t>
                      </a:r>
                      <a:r>
                        <a:rPr lang="fr-F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rPr>
                        <a:t>substances-spécifiques </a:t>
                      </a:r>
                      <a:r>
                        <a:rPr lang="fr-FR" sz="1800" dirty="0">
                          <a:effectLst/>
                          <a:latin typeface="Calibri" panose="020F0502020204030204" pitchFamily="34" charset="0"/>
                          <a:ea typeface="Calibri" panose="020F0502020204030204" pitchFamily="34" charset="0"/>
                          <a:cs typeface="Times New Roman" panose="02020603050405020304" pitchFamily="18" charset="0"/>
                        </a:rPr>
                        <a:t>dans le modèle PBPK générique du rat</a:t>
                      </a:r>
                    </a:p>
                    <a:p>
                      <a:pPr marL="342900" lvl="0" indent="-342900" algn="just">
                        <a:spcAft>
                          <a:spcPts val="0"/>
                        </a:spcAft>
                        <a:buFont typeface="Symbol" panose="05050102010706020507" pitchFamily="18" charset="2"/>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Réaliser des prédictions de concentrations internes et doses d’expositions et comparer aux : </a:t>
                      </a:r>
                    </a:p>
                    <a:p>
                      <a:pPr marL="742950" lvl="1" indent="-285750" algn="just">
                        <a:spcAft>
                          <a:spcPts val="0"/>
                        </a:spcAft>
                        <a:buFont typeface="Courier New" panose="02070309020205020404" pitchFamily="49" charset="0"/>
                        <a:buChar char="o"/>
                      </a:pPr>
                      <a:r>
                        <a:rPr lang="fr-FR" sz="1800" dirty="0">
                          <a:effectLst/>
                          <a:latin typeface="Calibri" panose="020F0502020204030204" pitchFamily="34" charset="0"/>
                          <a:ea typeface="Calibri" panose="020F0502020204030204" pitchFamily="34" charset="0"/>
                          <a:cs typeface="Times New Roman" panose="02020603050405020304" pitchFamily="18" charset="0"/>
                        </a:rPr>
                        <a:t>Données prédites aux données observées disponibles</a:t>
                      </a:r>
                    </a:p>
                    <a:p>
                      <a:pPr marL="742950" lvl="1" indent="-285750" algn="just">
                        <a:spcAft>
                          <a:spcPts val="300"/>
                        </a:spcAft>
                        <a:buFont typeface="Courier New" panose="02070309020205020404" pitchFamily="49" charset="0"/>
                        <a:buChar char="o"/>
                      </a:pPr>
                      <a:r>
                        <a:rPr lang="fr-FR" sz="1800" dirty="0">
                          <a:effectLst/>
                          <a:latin typeface="Calibri" panose="020F0502020204030204" pitchFamily="34" charset="0"/>
                          <a:ea typeface="Calibri" panose="020F0502020204030204" pitchFamily="34" charset="0"/>
                          <a:cs typeface="Times New Roman" panose="02020603050405020304" pitchFamily="18" charset="0"/>
                        </a:rPr>
                        <a:t>Données prédites à celles obtenues par les modèles plus complexes (déjà disponibles)</a:t>
                      </a:r>
                    </a:p>
                    <a:p>
                      <a:pPr marL="742950" lvl="1" indent="-285750" algn="just">
                        <a:spcAft>
                          <a:spcPts val="300"/>
                        </a:spcAft>
                        <a:buFont typeface="Courier New" panose="02070309020205020404" pitchFamily="49" charset="0"/>
                        <a:buChar char="o"/>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5222" marR="45222" marT="0" marB="0">
                    <a:lnL>
                      <a:noFill/>
                    </a:lnL>
                    <a:lnR>
                      <a:noFill/>
                    </a:lnR>
                    <a:lnT>
                      <a:noFill/>
                    </a:lnT>
                    <a:lnB>
                      <a:noFill/>
                    </a:lnB>
                  </a:tcPr>
                </a:tc>
                <a:extLst>
                  <a:ext uri="{0D108BD9-81ED-4DB2-BD59-A6C34878D82A}">
                    <a16:rowId xmlns:a16="http://schemas.microsoft.com/office/drawing/2014/main" val="1659910080"/>
                  </a:ext>
                </a:extLst>
              </a:tr>
              <a:tr h="110542">
                <a:tc>
                  <a:txBody>
                    <a:bodyPr/>
                    <a:lstStyle/>
                    <a:p>
                      <a:pPr algn="just">
                        <a:spcBef>
                          <a:spcPts val="600"/>
                        </a:spcBef>
                        <a:spcAft>
                          <a:spcPts val="300"/>
                        </a:spcAft>
                      </a:pPr>
                      <a:r>
                        <a:rPr lang="fr-FR" sz="18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Références bibliographiques clés</a:t>
                      </a:r>
                    </a:p>
                  </a:txBody>
                  <a:tcPr marL="45222" marR="45222" marT="0" marB="0">
                    <a:lnL>
                      <a:noFill/>
                    </a:lnL>
                    <a:lnR>
                      <a:noFill/>
                    </a:lnR>
                    <a:lnT>
                      <a:noFill/>
                    </a:lnT>
                    <a:lnB>
                      <a:noFill/>
                    </a:lnB>
                  </a:tcPr>
                </a:tc>
                <a:extLst>
                  <a:ext uri="{0D108BD9-81ED-4DB2-BD59-A6C34878D82A}">
                    <a16:rowId xmlns:a16="http://schemas.microsoft.com/office/drawing/2014/main" val="1991593906"/>
                  </a:ext>
                </a:extLst>
              </a:tr>
              <a:tr h="296454">
                <a:tc>
                  <a:txBody>
                    <a:bodyPr/>
                    <a:lstStyle/>
                    <a:p>
                      <a:pPr algn="just">
                        <a:spcBef>
                          <a:spcPts val="600"/>
                        </a:spcBef>
                        <a:spcAft>
                          <a:spcPts val="3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Emond et al. 2010.</a:t>
                      </a:r>
                      <a:r>
                        <a:rPr lang="fr-F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rPr>
                        <a:t> </a:t>
                      </a:r>
                      <a:r>
                        <a:rPr lang="fr-F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https://doi.org/10.1016/j.taap.2009.10.019</a:t>
                      </a:r>
                      <a:endParaRPr lang="fr-F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pPr algn="just">
                        <a:spcBef>
                          <a:spcPts val="600"/>
                        </a:spcBef>
                        <a:spcAft>
                          <a:spcPts val="300"/>
                        </a:spcAft>
                      </a:pPr>
                      <a:r>
                        <a:rPr lang="fr-FR" sz="1800" dirty="0" err="1">
                          <a:effectLst/>
                          <a:latin typeface="Calibri" panose="020F0502020204030204" pitchFamily="34" charset="0"/>
                          <a:ea typeface="Calibri" panose="020F0502020204030204" pitchFamily="34" charset="0"/>
                          <a:cs typeface="Times New Roman" panose="02020603050405020304" pitchFamily="18" charset="0"/>
                        </a:rPr>
                        <a:t>Tebby</a:t>
                      </a:r>
                      <a:r>
                        <a:rPr lang="fr-FR" sz="1800" dirty="0">
                          <a:effectLst/>
                          <a:latin typeface="Calibri" panose="020F0502020204030204" pitchFamily="34" charset="0"/>
                          <a:ea typeface="Calibri" panose="020F0502020204030204" pitchFamily="34" charset="0"/>
                          <a:cs typeface="Times New Roman" panose="02020603050405020304" pitchFamily="18" charset="0"/>
                        </a:rPr>
                        <a:t> et al. 2020. </a:t>
                      </a:r>
                      <a:r>
                        <a:rPr lang="fr-F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https://doi.org/10.1016/j.fct.2020.111440</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p>
                  </a:txBody>
                  <a:tcPr marL="45222" marR="45222" marT="0" marB="0">
                    <a:lnL>
                      <a:noFill/>
                    </a:lnL>
                    <a:lnR>
                      <a:noFill/>
                    </a:lnR>
                    <a:lnT>
                      <a:noFill/>
                    </a:lnT>
                    <a:lnB>
                      <a:noFill/>
                    </a:lnB>
                  </a:tcPr>
                </a:tc>
                <a:extLst>
                  <a:ext uri="{0D108BD9-81ED-4DB2-BD59-A6C34878D82A}">
                    <a16:rowId xmlns:a16="http://schemas.microsoft.com/office/drawing/2014/main" val="403325418"/>
                  </a:ext>
                </a:extLst>
              </a:tr>
            </a:tbl>
          </a:graphicData>
        </a:graphic>
      </p:graphicFrame>
      <p:pic>
        <p:nvPicPr>
          <p:cNvPr id="10" name="Picture 6" descr="Macintosh HD:Users:marylopes:Desktop:sebio:sebio + ineris:courriertype2log ineris.JPG">
            <a:extLst>
              <a:ext uri="{FF2B5EF4-FFF2-40B4-BE49-F238E27FC236}">
                <a16:creationId xmlns:a16="http://schemas.microsoft.com/office/drawing/2014/main" id="{E01894B7-2896-44E2-80E4-4A34E11898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077" t="7536" r="65410" b="87157"/>
          <a:stretch>
            <a:fillRect/>
          </a:stretch>
        </p:blipFill>
        <p:spPr bwMode="auto">
          <a:xfrm>
            <a:off x="10211658" y="1549725"/>
            <a:ext cx="1808086" cy="42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707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7" name="Google Shape;137;p26"/>
          <p:cNvSpPr txBox="1">
            <a:spLocks noGrp="1"/>
          </p:cNvSpPr>
          <p:nvPr>
            <p:ph type="body" idx="1"/>
          </p:nvPr>
        </p:nvSpPr>
        <p:spPr>
          <a:xfrm>
            <a:off x="5679622" y="322990"/>
            <a:ext cx="6574971" cy="1296373"/>
          </a:xfrm>
          <a:prstGeom prst="rect">
            <a:avLst/>
          </a:prstGeom>
        </p:spPr>
        <p:txBody>
          <a:bodyPr spcFirstLastPara="1" vert="horz" wrap="square" lIns="121900" tIns="121900" rIns="121900" bIns="121900" rtlCol="0" anchor="t" anchorCtr="0">
            <a:normAutofit/>
          </a:bodyPr>
          <a:lstStyle/>
          <a:p>
            <a:pPr marL="0" indent="0">
              <a:buNone/>
            </a:pPr>
            <a:r>
              <a:rPr lang="fr" dirty="0">
                <a:solidFill>
                  <a:srgbClr val="00B050"/>
                </a:solidFill>
              </a:rPr>
              <a:t>Projet 3 : </a:t>
            </a:r>
            <a:r>
              <a:rPr lang="fr-FR" sz="2400" dirty="0"/>
              <a:t>Modélisation des effets de fongicides azolés sur la dynamique de population de </a:t>
            </a:r>
            <a:r>
              <a:rPr lang="fr-FR" sz="2400" dirty="0" err="1"/>
              <a:t>zebrafish</a:t>
            </a:r>
            <a:endParaRPr lang="fr-FR" dirty="0"/>
          </a:p>
        </p:txBody>
      </p:sp>
      <p:sp>
        <p:nvSpPr>
          <p:cNvPr id="2" name="Espace réservé du numéro de diapositive 1">
            <a:extLst>
              <a:ext uri="{FF2B5EF4-FFF2-40B4-BE49-F238E27FC236}">
                <a16:creationId xmlns:a16="http://schemas.microsoft.com/office/drawing/2014/main" id="{CA7B8810-B839-4800-A80A-93A456C098BB}"/>
              </a:ext>
            </a:extLst>
          </p:cNvPr>
          <p:cNvSpPr>
            <a:spLocks noGrp="1"/>
          </p:cNvSpPr>
          <p:nvPr>
            <p:ph type="sldNum" idx="12"/>
          </p:nvPr>
        </p:nvSpPr>
        <p:spPr/>
        <p:txBody>
          <a:bodyPr/>
          <a:lstStyle/>
          <a:p>
            <a:fld id="{00000000-1234-1234-1234-123412341234}" type="slidenum">
              <a:rPr lang="fr-FR" smtClean="0"/>
              <a:pPr/>
              <a:t>39</a:t>
            </a:fld>
            <a:endParaRPr lang="fr-FR"/>
          </a:p>
        </p:txBody>
      </p:sp>
      <p:sp>
        <p:nvSpPr>
          <p:cNvPr id="5" name="Rectangle : coins arrondis 4">
            <a:extLst>
              <a:ext uri="{FF2B5EF4-FFF2-40B4-BE49-F238E27FC236}">
                <a16:creationId xmlns:a16="http://schemas.microsoft.com/office/drawing/2014/main" id="{F6550021-F9CE-4438-85A2-A9F48D38CA57}"/>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Présentation des projets</a:t>
            </a:r>
          </a:p>
        </p:txBody>
      </p:sp>
      <p:graphicFrame>
        <p:nvGraphicFramePr>
          <p:cNvPr id="7" name="Tableau 6">
            <a:extLst>
              <a:ext uri="{FF2B5EF4-FFF2-40B4-BE49-F238E27FC236}">
                <a16:creationId xmlns:a16="http://schemas.microsoft.com/office/drawing/2014/main" id="{3C607D8A-B548-44C0-83A5-DC67491CF80A}"/>
              </a:ext>
            </a:extLst>
          </p:cNvPr>
          <p:cNvGraphicFramePr>
            <a:graphicFrameLocks noGrp="1"/>
          </p:cNvGraphicFramePr>
          <p:nvPr>
            <p:extLst>
              <p:ext uri="{D42A27DB-BD31-4B8C-83A1-F6EECF244321}">
                <p14:modId xmlns:p14="http://schemas.microsoft.com/office/powerpoint/2010/main" val="3621749534"/>
              </p:ext>
            </p:extLst>
          </p:nvPr>
        </p:nvGraphicFramePr>
        <p:xfrm>
          <a:off x="541564" y="1383403"/>
          <a:ext cx="10785022" cy="4503420"/>
        </p:xfrm>
        <a:graphic>
          <a:graphicData uri="http://schemas.openxmlformats.org/drawingml/2006/table">
            <a:tbl>
              <a:tblPr firstRow="1" firstCol="1" bandRow="1"/>
              <a:tblGrid>
                <a:gridCol w="10785022">
                  <a:extLst>
                    <a:ext uri="{9D8B030D-6E8A-4147-A177-3AD203B41FA5}">
                      <a16:colId xmlns:a16="http://schemas.microsoft.com/office/drawing/2014/main" val="3871325022"/>
                    </a:ext>
                  </a:extLst>
                </a:gridCol>
              </a:tblGrid>
              <a:tr h="113022">
                <a:tc>
                  <a:txBody>
                    <a:bodyPr/>
                    <a:lstStyle/>
                    <a:p>
                      <a:pPr algn="just">
                        <a:spcBef>
                          <a:spcPts val="600"/>
                        </a:spcBef>
                        <a:spcAft>
                          <a:spcPts val="300"/>
                        </a:spcAft>
                      </a:pPr>
                      <a:r>
                        <a:rPr lang="fr-FR" sz="18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Référent(s) projet</a:t>
                      </a:r>
                    </a:p>
                  </a:txBody>
                  <a:tcPr marL="46236" marR="46236" marT="0" marB="0">
                    <a:lnL>
                      <a:noFill/>
                    </a:lnL>
                    <a:lnR>
                      <a:noFill/>
                    </a:lnR>
                    <a:lnT>
                      <a:noFill/>
                    </a:lnT>
                    <a:lnB>
                      <a:noFill/>
                    </a:lnB>
                  </a:tcPr>
                </a:tc>
                <a:extLst>
                  <a:ext uri="{0D108BD9-81ED-4DB2-BD59-A6C34878D82A}">
                    <a16:rowId xmlns:a16="http://schemas.microsoft.com/office/drawing/2014/main" val="3624477177"/>
                  </a:ext>
                </a:extLst>
              </a:tr>
              <a:tr h="303104">
                <a:tc>
                  <a:txBody>
                    <a:bodyPr/>
                    <a:lstStyle/>
                    <a:p>
                      <a:pPr algn="just">
                        <a:spcBef>
                          <a:spcPts val="600"/>
                        </a:spcBef>
                        <a:spcAft>
                          <a:spcPts val="3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Rémy Beaudouin, INERIS UMR-I 02 SEBIO, </a:t>
                      </a:r>
                      <a:r>
                        <a:rPr lang="fr-F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remy.beaudouin@ineris.fr</a:t>
                      </a:r>
                      <a:r>
                        <a:rPr lang="fr-FR" sz="1800" dirty="0">
                          <a:effectLst/>
                          <a:latin typeface="Calibri" panose="020F0502020204030204" pitchFamily="34" charset="0"/>
                          <a:ea typeface="Calibri" panose="020F0502020204030204" pitchFamily="34" charset="0"/>
                          <a:cs typeface="Times New Roman" panose="02020603050405020304" pitchFamily="18" charset="0"/>
                        </a:rPr>
                        <a:t>, + 33 3 44 61 82 38 / Tu-Ky Ly, INERIS UMR-I 02 SEBIO, </a:t>
                      </a:r>
                      <a:r>
                        <a:rPr lang="fr-F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tu-ky.ly@ineris.fr</a:t>
                      </a:r>
                      <a:r>
                        <a:rPr lang="fr-FR" sz="1800" dirty="0">
                          <a:effectLst/>
                          <a:latin typeface="Calibri" panose="020F0502020204030204" pitchFamily="34" charset="0"/>
                          <a:ea typeface="Calibri" panose="020F0502020204030204" pitchFamily="34" charset="0"/>
                          <a:cs typeface="Times New Roman" panose="02020603050405020304" pitchFamily="18" charset="0"/>
                        </a:rPr>
                        <a:t>, +33 3 44 55 66 49 </a:t>
                      </a:r>
                    </a:p>
                  </a:txBody>
                  <a:tcPr marL="46236" marR="46236" marT="0" marB="0">
                    <a:lnL>
                      <a:noFill/>
                    </a:lnL>
                    <a:lnR>
                      <a:noFill/>
                    </a:lnR>
                    <a:lnT>
                      <a:noFill/>
                    </a:lnT>
                    <a:lnB>
                      <a:noFill/>
                    </a:lnB>
                  </a:tcPr>
                </a:tc>
                <a:extLst>
                  <a:ext uri="{0D108BD9-81ED-4DB2-BD59-A6C34878D82A}">
                    <a16:rowId xmlns:a16="http://schemas.microsoft.com/office/drawing/2014/main" val="1357851122"/>
                  </a:ext>
                </a:extLst>
              </a:tr>
              <a:tr h="113022">
                <a:tc>
                  <a:txBody>
                    <a:bodyPr/>
                    <a:lstStyle/>
                    <a:p>
                      <a:pPr algn="l">
                        <a:spcBef>
                          <a:spcPts val="600"/>
                        </a:spcBef>
                        <a:spcAft>
                          <a:spcPts val="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p>
                  </a:txBody>
                  <a:tcPr marL="46236" marR="46236" marT="0" marB="0">
                    <a:lnL>
                      <a:noFill/>
                    </a:lnL>
                    <a:lnR>
                      <a:noFill/>
                    </a:lnR>
                    <a:lnT>
                      <a:noFill/>
                    </a:lnT>
                    <a:lnB>
                      <a:noFill/>
                    </a:lnB>
                  </a:tcPr>
                </a:tc>
                <a:extLst>
                  <a:ext uri="{0D108BD9-81ED-4DB2-BD59-A6C34878D82A}">
                    <a16:rowId xmlns:a16="http://schemas.microsoft.com/office/drawing/2014/main" val="510848509"/>
                  </a:ext>
                </a:extLst>
              </a:tr>
              <a:tr h="113022">
                <a:tc>
                  <a:txBody>
                    <a:bodyPr/>
                    <a:lstStyle/>
                    <a:p>
                      <a:pPr algn="just">
                        <a:spcBef>
                          <a:spcPts val="600"/>
                        </a:spcBef>
                        <a:spcAft>
                          <a:spcPts val="300"/>
                        </a:spcAft>
                      </a:pPr>
                      <a:r>
                        <a:rPr lang="fr-FR" sz="1800" b="1">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Contexte du projet</a:t>
                      </a:r>
                    </a:p>
                  </a:txBody>
                  <a:tcPr marL="46236" marR="46236" marT="0" marB="0">
                    <a:lnL>
                      <a:noFill/>
                    </a:lnL>
                    <a:lnR>
                      <a:noFill/>
                    </a:lnR>
                    <a:lnT>
                      <a:noFill/>
                    </a:lnT>
                    <a:lnB>
                      <a:noFill/>
                    </a:lnB>
                  </a:tcPr>
                </a:tc>
                <a:extLst>
                  <a:ext uri="{0D108BD9-81ED-4DB2-BD59-A6C34878D82A}">
                    <a16:rowId xmlns:a16="http://schemas.microsoft.com/office/drawing/2014/main" val="3919452489"/>
                  </a:ext>
                </a:extLst>
              </a:tr>
              <a:tr h="791152">
                <a:tc>
                  <a:txBody>
                    <a:bodyPr/>
                    <a:lstStyle/>
                    <a:p>
                      <a:pPr algn="just">
                        <a:spcBef>
                          <a:spcPts val="600"/>
                        </a:spcBef>
                        <a:spcAft>
                          <a:spcPts val="3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Les « Adverse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Outcome</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Pathways</a:t>
                      </a:r>
                      <a:r>
                        <a:rPr lang="fr-FR" sz="1800" dirty="0">
                          <a:effectLst/>
                          <a:latin typeface="Calibri" panose="020F0502020204030204" pitchFamily="34" charset="0"/>
                          <a:ea typeface="Calibri" panose="020F0502020204030204" pitchFamily="34" charset="0"/>
                          <a:cs typeface="Times New Roman" panose="02020603050405020304" pitchFamily="18" charset="0"/>
                        </a:rPr>
                        <a:t> » quantitatives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qAOP</a:t>
                      </a:r>
                      <a:r>
                        <a:rPr lang="fr-FR" sz="1800" dirty="0">
                          <a:effectLst/>
                          <a:latin typeface="Calibri" panose="020F0502020204030204" pitchFamily="34" charset="0"/>
                          <a:ea typeface="Calibri" panose="020F0502020204030204" pitchFamily="34" charset="0"/>
                          <a:cs typeface="Times New Roman" panose="02020603050405020304" pitchFamily="18" charset="0"/>
                        </a:rPr>
                        <a:t>) sont des modèles multi-échelles permettant de prédire les relations doses-réponses entre des évènements moléculaires initiaux et des effets néfastes considérés comme pertinents pour l’évaluation des risques (e.g., viabilité de la population). L’objectif global du projet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GinFiz</a:t>
                      </a:r>
                      <a:r>
                        <a:rPr lang="fr-FR" sz="1800" dirty="0">
                          <a:effectLst/>
                          <a:latin typeface="Calibri" panose="020F0502020204030204" pitchFamily="34" charset="0"/>
                          <a:ea typeface="Calibri" panose="020F0502020204030204" pitchFamily="34" charset="0"/>
                          <a:cs typeface="Times New Roman" panose="02020603050405020304" pitchFamily="18" charset="0"/>
                        </a:rPr>
                        <a:t> (APR EST ANSES) est de développer et d’améliorer une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qAOP</a:t>
                      </a:r>
                      <a:r>
                        <a:rPr lang="fr-FR" sz="1800" dirty="0">
                          <a:effectLst/>
                          <a:latin typeface="Calibri" panose="020F0502020204030204" pitchFamily="34" charset="0"/>
                          <a:ea typeface="Calibri" panose="020F0502020204030204" pitchFamily="34" charset="0"/>
                          <a:cs typeface="Times New Roman" panose="02020603050405020304" pitchFamily="18" charset="0"/>
                        </a:rPr>
                        <a:t> conduisant à une baisse de la fécondité afin de prédire précisément les impacts des perturbateurs endocriniens pour les différents niveaux biologiques (des doses internes accumulées jusqu’aux effets sur les populations). </a:t>
                      </a:r>
                    </a:p>
                    <a:p>
                      <a:pPr algn="just">
                        <a:spcBef>
                          <a:spcPts val="600"/>
                        </a:spcBef>
                        <a:spcAft>
                          <a:spcPts val="300"/>
                        </a:spcAft>
                      </a:pP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6236" marR="46236" marT="0" marB="0">
                    <a:lnL>
                      <a:noFill/>
                    </a:lnL>
                    <a:lnR>
                      <a:noFill/>
                    </a:lnR>
                    <a:lnT>
                      <a:noFill/>
                    </a:lnT>
                    <a:lnB>
                      <a:noFill/>
                    </a:lnB>
                  </a:tcPr>
                </a:tc>
                <a:extLst>
                  <a:ext uri="{0D108BD9-81ED-4DB2-BD59-A6C34878D82A}">
                    <a16:rowId xmlns:a16="http://schemas.microsoft.com/office/drawing/2014/main" val="1998977973"/>
                  </a:ext>
                </a:extLst>
              </a:tr>
              <a:tr h="113022">
                <a:tc>
                  <a:txBody>
                    <a:bodyPr/>
                    <a:lstStyle/>
                    <a:p>
                      <a:pPr algn="just">
                        <a:spcBef>
                          <a:spcPts val="600"/>
                        </a:spcBef>
                        <a:spcAft>
                          <a:spcPts val="300"/>
                        </a:spcAft>
                      </a:pPr>
                      <a:r>
                        <a:rPr lang="fr-FR" sz="1800" b="1">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Objectif</a:t>
                      </a:r>
                    </a:p>
                  </a:txBody>
                  <a:tcPr marL="46236" marR="46236" marT="0" marB="0">
                    <a:lnL>
                      <a:noFill/>
                    </a:lnL>
                    <a:lnR>
                      <a:noFill/>
                    </a:lnR>
                    <a:lnT>
                      <a:noFill/>
                    </a:lnT>
                    <a:lnB>
                      <a:noFill/>
                    </a:lnB>
                  </a:tcPr>
                </a:tc>
                <a:extLst>
                  <a:ext uri="{0D108BD9-81ED-4DB2-BD59-A6C34878D82A}">
                    <a16:rowId xmlns:a16="http://schemas.microsoft.com/office/drawing/2014/main" val="2349570844"/>
                  </a:ext>
                </a:extLst>
              </a:tr>
              <a:tr h="339065">
                <a:tc>
                  <a:txBody>
                    <a:bodyPr/>
                    <a:lstStyle/>
                    <a:p>
                      <a:pPr algn="just">
                        <a:spcBef>
                          <a:spcPts val="600"/>
                        </a:spcBef>
                        <a:spcAft>
                          <a:spcPts val="3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L’objectif de ce travail sera d’utiliser un modèle de dynamique de population existant dans lequel devront être intégrés les effets connus sur les organismes de deux fongicides azolés pour prédire les impacts à long terme sur les populations.</a:t>
                      </a:r>
                    </a:p>
                  </a:txBody>
                  <a:tcPr marL="46236" marR="46236" marT="0" marB="0">
                    <a:lnL>
                      <a:noFill/>
                    </a:lnL>
                    <a:lnR>
                      <a:noFill/>
                    </a:lnR>
                    <a:lnT>
                      <a:noFill/>
                    </a:lnT>
                    <a:lnB>
                      <a:noFill/>
                    </a:lnB>
                  </a:tcPr>
                </a:tc>
                <a:extLst>
                  <a:ext uri="{0D108BD9-81ED-4DB2-BD59-A6C34878D82A}">
                    <a16:rowId xmlns:a16="http://schemas.microsoft.com/office/drawing/2014/main" val="3358773889"/>
                  </a:ext>
                </a:extLst>
              </a:tr>
            </a:tbl>
          </a:graphicData>
        </a:graphic>
      </p:graphicFrame>
      <p:pic>
        <p:nvPicPr>
          <p:cNvPr id="4098" name="Picture 6" descr="Macintosh HD:Users:marylopes:Desktop:sebio:sebio + ineris:courriertype2log ineris.JPG">
            <a:extLst>
              <a:ext uri="{FF2B5EF4-FFF2-40B4-BE49-F238E27FC236}">
                <a16:creationId xmlns:a16="http://schemas.microsoft.com/office/drawing/2014/main" id="{2E8D1CC8-818F-4269-BD00-B693CE56C8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077" t="7536" r="65410" b="87157"/>
          <a:stretch>
            <a:fillRect/>
          </a:stretch>
        </p:blipFill>
        <p:spPr bwMode="auto">
          <a:xfrm>
            <a:off x="9819831" y="1221003"/>
            <a:ext cx="1830605" cy="4206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8" name="Google Shape;68;p15"/>
          <p:cNvSpPr txBox="1">
            <a:spLocks noGrp="1"/>
          </p:cNvSpPr>
          <p:nvPr>
            <p:ph type="body" idx="1"/>
          </p:nvPr>
        </p:nvSpPr>
        <p:spPr>
          <a:xfrm>
            <a:off x="415600" y="1783575"/>
            <a:ext cx="11360800" cy="2445524"/>
          </a:xfrm>
          <a:prstGeom prst="rect">
            <a:avLst/>
          </a:prstGeom>
        </p:spPr>
        <p:txBody>
          <a:bodyPr spcFirstLastPara="1" vert="horz" wrap="square" lIns="121900" tIns="121900" rIns="121900" bIns="121900" rtlCol="0" anchor="t" anchorCtr="0">
            <a:normAutofit/>
          </a:bodyPr>
          <a:lstStyle/>
          <a:p>
            <a:pPr>
              <a:buFont typeface="Wingdings" panose="05000000000000000000" pitchFamily="2" charset="2"/>
              <a:buChar char="q"/>
            </a:pPr>
            <a:r>
              <a:rPr lang="fr-FR" sz="2400" dirty="0"/>
              <a:t>Cours et TP </a:t>
            </a:r>
            <a:r>
              <a:rPr lang="fr" sz="2400" dirty="0"/>
              <a:t>sur différents types de modèles</a:t>
            </a:r>
          </a:p>
          <a:p>
            <a:pPr>
              <a:buFont typeface="Wingdings" panose="05000000000000000000" pitchFamily="2" charset="2"/>
              <a:buChar char="q"/>
            </a:pPr>
            <a:endParaRPr lang="fr" sz="2400" dirty="0"/>
          </a:p>
          <a:p>
            <a:pPr>
              <a:buFont typeface="Wingdings" panose="05000000000000000000" pitchFamily="2" charset="2"/>
              <a:buChar char="q"/>
            </a:pPr>
            <a:r>
              <a:rPr lang="fr-FR" sz="2400" dirty="0"/>
              <a:t>T</a:t>
            </a:r>
            <a:r>
              <a:rPr lang="fr" sz="2400" dirty="0"/>
              <a:t>ravai</a:t>
            </a:r>
            <a:r>
              <a:rPr lang="fr-FR" sz="2400" dirty="0"/>
              <a:t>l en groupe sur un </a:t>
            </a:r>
            <a:r>
              <a:rPr lang="fr" sz="2400" dirty="0"/>
              <a:t>projet d’application </a:t>
            </a:r>
            <a:r>
              <a:rPr lang="fr-FR" sz="2400" dirty="0"/>
              <a:t>avec un commanditaire</a:t>
            </a:r>
          </a:p>
          <a:p>
            <a:pPr>
              <a:buFont typeface="Wingdings" panose="05000000000000000000" pitchFamily="2" charset="2"/>
              <a:buChar char="q"/>
            </a:pPr>
            <a:endParaRPr lang="fr-FR" sz="2400" dirty="0"/>
          </a:p>
          <a:p>
            <a:pPr>
              <a:buFont typeface="Wingdings" panose="05000000000000000000" pitchFamily="2" charset="2"/>
              <a:buChar char="q"/>
            </a:pPr>
            <a:r>
              <a:rPr lang="fr-FR" sz="2400" dirty="0"/>
              <a:t>Restitution écrite et orale </a:t>
            </a:r>
            <a:endParaRPr sz="2400" dirty="0"/>
          </a:p>
        </p:txBody>
      </p:sp>
      <p:sp>
        <p:nvSpPr>
          <p:cNvPr id="2" name="Espace réservé du numéro de diapositive 1">
            <a:extLst>
              <a:ext uri="{FF2B5EF4-FFF2-40B4-BE49-F238E27FC236}">
                <a16:creationId xmlns:a16="http://schemas.microsoft.com/office/drawing/2014/main" id="{EC888453-7936-41E0-8084-136881F4968B}"/>
              </a:ext>
            </a:extLst>
          </p:cNvPr>
          <p:cNvSpPr>
            <a:spLocks noGrp="1"/>
          </p:cNvSpPr>
          <p:nvPr>
            <p:ph type="sldNum" idx="12"/>
          </p:nvPr>
        </p:nvSpPr>
        <p:spPr/>
        <p:txBody>
          <a:bodyPr/>
          <a:lstStyle/>
          <a:p>
            <a:fld id="{00000000-1234-1234-1234-123412341234}" type="slidenum">
              <a:rPr lang="fr-FR" smtClean="0"/>
              <a:pPr/>
              <a:t>4</a:t>
            </a:fld>
            <a:endParaRPr lang="fr-FR"/>
          </a:p>
        </p:txBody>
      </p:sp>
      <p:sp>
        <p:nvSpPr>
          <p:cNvPr id="5" name="Rectangle : coins arrondis 4">
            <a:extLst>
              <a:ext uri="{FF2B5EF4-FFF2-40B4-BE49-F238E27FC236}">
                <a16:creationId xmlns:a16="http://schemas.microsoft.com/office/drawing/2014/main" id="{99CFC5AD-BDC5-48A4-8C02-FDB39E202F37}"/>
              </a:ext>
            </a:extLst>
          </p:cNvPr>
          <p:cNvSpPr/>
          <p:nvPr/>
        </p:nvSpPr>
        <p:spPr>
          <a:xfrm>
            <a:off x="506187" y="340275"/>
            <a:ext cx="3518806"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Déroulement du module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CA7B8810-B839-4800-A80A-93A456C098BB}"/>
              </a:ext>
            </a:extLst>
          </p:cNvPr>
          <p:cNvSpPr>
            <a:spLocks noGrp="1"/>
          </p:cNvSpPr>
          <p:nvPr>
            <p:ph type="sldNum" idx="12"/>
          </p:nvPr>
        </p:nvSpPr>
        <p:spPr/>
        <p:txBody>
          <a:bodyPr/>
          <a:lstStyle/>
          <a:p>
            <a:fld id="{00000000-1234-1234-1234-123412341234}" type="slidenum">
              <a:rPr lang="fr-FR" smtClean="0"/>
              <a:pPr/>
              <a:t>40</a:t>
            </a:fld>
            <a:endParaRPr lang="fr-FR"/>
          </a:p>
        </p:txBody>
      </p:sp>
      <p:sp>
        <p:nvSpPr>
          <p:cNvPr id="5" name="Rectangle : coins arrondis 4">
            <a:extLst>
              <a:ext uri="{FF2B5EF4-FFF2-40B4-BE49-F238E27FC236}">
                <a16:creationId xmlns:a16="http://schemas.microsoft.com/office/drawing/2014/main" id="{F6550021-F9CE-4438-85A2-A9F48D38CA57}"/>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Présentation des projets</a:t>
            </a:r>
          </a:p>
        </p:txBody>
      </p:sp>
      <p:graphicFrame>
        <p:nvGraphicFramePr>
          <p:cNvPr id="7" name="Tableau 6">
            <a:extLst>
              <a:ext uri="{FF2B5EF4-FFF2-40B4-BE49-F238E27FC236}">
                <a16:creationId xmlns:a16="http://schemas.microsoft.com/office/drawing/2014/main" id="{3C607D8A-B548-44C0-83A5-DC67491CF80A}"/>
              </a:ext>
            </a:extLst>
          </p:cNvPr>
          <p:cNvGraphicFramePr>
            <a:graphicFrameLocks noGrp="1"/>
          </p:cNvGraphicFramePr>
          <p:nvPr>
            <p:extLst>
              <p:ext uri="{D42A27DB-BD31-4B8C-83A1-F6EECF244321}">
                <p14:modId xmlns:p14="http://schemas.microsoft.com/office/powerpoint/2010/main" val="748547765"/>
              </p:ext>
            </p:extLst>
          </p:nvPr>
        </p:nvGraphicFramePr>
        <p:xfrm>
          <a:off x="541564" y="1350747"/>
          <a:ext cx="10785022" cy="4876800"/>
        </p:xfrm>
        <a:graphic>
          <a:graphicData uri="http://schemas.openxmlformats.org/drawingml/2006/table">
            <a:tbl>
              <a:tblPr firstRow="1" firstCol="1" bandRow="1"/>
              <a:tblGrid>
                <a:gridCol w="10785022">
                  <a:extLst>
                    <a:ext uri="{9D8B030D-6E8A-4147-A177-3AD203B41FA5}">
                      <a16:colId xmlns:a16="http://schemas.microsoft.com/office/drawing/2014/main" val="3871325022"/>
                    </a:ext>
                  </a:extLst>
                </a:gridCol>
              </a:tblGrid>
              <a:tr h="113022">
                <a:tc>
                  <a:txBody>
                    <a:bodyPr/>
                    <a:lstStyle/>
                    <a:p>
                      <a:pPr algn="just">
                        <a:spcBef>
                          <a:spcPts val="600"/>
                        </a:spcBef>
                        <a:spcAft>
                          <a:spcPts val="300"/>
                        </a:spcAft>
                      </a:pPr>
                      <a:r>
                        <a:rPr lang="fr-FR" sz="1800" b="1" dirty="0">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Démarche de modélisation</a:t>
                      </a:r>
                    </a:p>
                  </a:txBody>
                  <a:tcPr marL="46236" marR="46236" marT="0" marB="0">
                    <a:lnL>
                      <a:noFill/>
                    </a:lnL>
                    <a:lnR>
                      <a:noFill/>
                    </a:lnR>
                    <a:lnT>
                      <a:noFill/>
                    </a:lnT>
                    <a:lnB>
                      <a:noFill/>
                    </a:lnB>
                  </a:tcPr>
                </a:tc>
                <a:extLst>
                  <a:ext uri="{0D108BD9-81ED-4DB2-BD59-A6C34878D82A}">
                    <a16:rowId xmlns:a16="http://schemas.microsoft.com/office/drawing/2014/main" val="2996846055"/>
                  </a:ext>
                </a:extLst>
              </a:tr>
              <a:tr h="678131">
                <a:tc>
                  <a:txBody>
                    <a:bodyPr/>
                    <a:lstStyle/>
                    <a:p>
                      <a:pPr algn="just">
                        <a:spcBef>
                          <a:spcPts val="600"/>
                        </a:spcBef>
                        <a:spcAft>
                          <a:spcPts val="3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Modèle individu-centré (IBM) de dynamique de population du poisson zèbre intégrant un modèle de type «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dynamic</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energy</a:t>
                      </a:r>
                      <a:r>
                        <a:rPr lang="fr-FR" sz="1800" dirty="0">
                          <a:effectLst/>
                          <a:latin typeface="Calibri" panose="020F0502020204030204" pitchFamily="34" charset="0"/>
                          <a:ea typeface="Calibri" panose="020F0502020204030204" pitchFamily="34" charset="0"/>
                          <a:cs typeface="Times New Roman" panose="02020603050405020304" pitchFamily="18" charset="0"/>
                        </a:rPr>
                        <a:t> budget » (DEB). Le modèle DEB est un modèle en équation ordinaire différentiel avec une visé mécaniste (théorie du budget énergétique). L’approche IBM se réfère aux modèles de simulation qui traitent les individus comme des entités uniques et discrètes possédant en plus de leur âge au moins une propriété qui change au cours de leur cycle de vie. La démarche globale mise en œuvre sera prédictive. Le modèle DEB-IBM est codé sous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Netlogo</a:t>
                      </a:r>
                      <a:r>
                        <a:rPr lang="fr-FR" sz="1800" dirty="0">
                          <a:effectLst/>
                          <a:latin typeface="Calibri" panose="020F0502020204030204" pitchFamily="34" charset="0"/>
                          <a:ea typeface="Calibri" panose="020F0502020204030204" pitchFamily="34" charset="0"/>
                          <a:cs typeface="Times New Roman" panose="02020603050405020304" pitchFamily="18" charset="0"/>
                        </a:rPr>
                        <a:t>.</a:t>
                      </a:r>
                    </a:p>
                    <a:p>
                      <a:pPr algn="just">
                        <a:spcBef>
                          <a:spcPts val="600"/>
                        </a:spcBef>
                        <a:spcAft>
                          <a:spcPts val="300"/>
                        </a:spcAft>
                      </a:pP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6236" marR="46236" marT="0" marB="0">
                    <a:lnL>
                      <a:noFill/>
                    </a:lnL>
                    <a:lnR>
                      <a:noFill/>
                    </a:lnR>
                    <a:lnT>
                      <a:noFill/>
                    </a:lnT>
                    <a:lnB>
                      <a:noFill/>
                    </a:lnB>
                  </a:tcPr>
                </a:tc>
                <a:extLst>
                  <a:ext uri="{0D108BD9-81ED-4DB2-BD59-A6C34878D82A}">
                    <a16:rowId xmlns:a16="http://schemas.microsoft.com/office/drawing/2014/main" val="3398741089"/>
                  </a:ext>
                </a:extLst>
              </a:tr>
              <a:tr h="113022">
                <a:tc>
                  <a:txBody>
                    <a:bodyPr/>
                    <a:lstStyle/>
                    <a:p>
                      <a:pPr algn="just">
                        <a:spcBef>
                          <a:spcPts val="600"/>
                        </a:spcBef>
                        <a:spcAft>
                          <a:spcPts val="300"/>
                        </a:spcAft>
                      </a:pPr>
                      <a:r>
                        <a:rPr lang="fr-FR" sz="1800" b="1">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Méthodes</a:t>
                      </a:r>
                    </a:p>
                  </a:txBody>
                  <a:tcPr marL="46236" marR="46236" marT="0" marB="0">
                    <a:lnL>
                      <a:noFill/>
                    </a:lnL>
                    <a:lnR>
                      <a:noFill/>
                    </a:lnR>
                    <a:lnT>
                      <a:noFill/>
                    </a:lnT>
                    <a:lnB>
                      <a:noFill/>
                    </a:lnB>
                  </a:tcPr>
                </a:tc>
                <a:extLst>
                  <a:ext uri="{0D108BD9-81ED-4DB2-BD59-A6C34878D82A}">
                    <a16:rowId xmlns:a16="http://schemas.microsoft.com/office/drawing/2014/main" val="2493940388"/>
                  </a:ext>
                </a:extLst>
              </a:tr>
              <a:tr h="452087">
                <a:tc>
                  <a:txBody>
                    <a:bodyPr/>
                    <a:lstStyle/>
                    <a:p>
                      <a:pPr algn="just">
                        <a:spcBef>
                          <a:spcPts val="600"/>
                        </a:spcBef>
                        <a:spcAft>
                          <a:spcPts val="3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Analyse bibliographique pour répertorier les effets connus, modélisation de dose-réponses des effets sous R, programmation sous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Netlogo</a:t>
                      </a:r>
                      <a:r>
                        <a:rPr lang="fr-FR" sz="1800" dirty="0">
                          <a:effectLst/>
                          <a:latin typeface="Calibri" panose="020F0502020204030204" pitchFamily="34" charset="0"/>
                          <a:ea typeface="Calibri" panose="020F0502020204030204" pitchFamily="34" charset="0"/>
                          <a:cs typeface="Times New Roman" panose="02020603050405020304" pitchFamily="18" charset="0"/>
                        </a:rPr>
                        <a:t> des doses-réponses dans le modèle DEB-IBM, analyse de sensibilité des sous-modèles toxicologiques, simulation selon différents scénario environnementaux et toxicologiques des impacts.</a:t>
                      </a:r>
                    </a:p>
                    <a:p>
                      <a:pPr algn="just">
                        <a:spcBef>
                          <a:spcPts val="600"/>
                        </a:spcBef>
                        <a:spcAft>
                          <a:spcPts val="300"/>
                        </a:spcAft>
                      </a:pPr>
                      <a:endParaRPr lang="fr-FR"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46236" marR="46236" marT="0" marB="0">
                    <a:lnL>
                      <a:noFill/>
                    </a:lnL>
                    <a:lnR>
                      <a:noFill/>
                    </a:lnR>
                    <a:lnT>
                      <a:noFill/>
                    </a:lnT>
                    <a:lnB>
                      <a:noFill/>
                    </a:lnB>
                  </a:tcPr>
                </a:tc>
                <a:extLst>
                  <a:ext uri="{0D108BD9-81ED-4DB2-BD59-A6C34878D82A}">
                    <a16:rowId xmlns:a16="http://schemas.microsoft.com/office/drawing/2014/main" val="1495006638"/>
                  </a:ext>
                </a:extLst>
              </a:tr>
              <a:tr h="113022">
                <a:tc>
                  <a:txBody>
                    <a:bodyPr/>
                    <a:lstStyle/>
                    <a:p>
                      <a:pPr algn="just">
                        <a:spcBef>
                          <a:spcPts val="600"/>
                        </a:spcBef>
                        <a:spcAft>
                          <a:spcPts val="300"/>
                        </a:spcAft>
                      </a:pPr>
                      <a:r>
                        <a:rPr lang="fr-FR" sz="1800" b="1">
                          <a:solidFill>
                            <a:srgbClr val="00B050"/>
                          </a:solidFill>
                          <a:effectLst/>
                          <a:latin typeface="Calibri" panose="020F0502020204030204" pitchFamily="34" charset="0"/>
                          <a:ea typeface="Times New Roman" panose="02020603050405020304" pitchFamily="18" charset="0"/>
                          <a:cs typeface="Times New Roman" panose="02020603050405020304" pitchFamily="18" charset="0"/>
                        </a:rPr>
                        <a:t>Références bibliographiques clés</a:t>
                      </a:r>
                    </a:p>
                  </a:txBody>
                  <a:tcPr marL="46236" marR="46236" marT="0" marB="0">
                    <a:lnL>
                      <a:noFill/>
                    </a:lnL>
                    <a:lnR>
                      <a:noFill/>
                    </a:lnR>
                    <a:lnT>
                      <a:noFill/>
                    </a:lnT>
                    <a:lnB>
                      <a:noFill/>
                    </a:lnB>
                  </a:tcPr>
                </a:tc>
                <a:extLst>
                  <a:ext uri="{0D108BD9-81ED-4DB2-BD59-A6C34878D82A}">
                    <a16:rowId xmlns:a16="http://schemas.microsoft.com/office/drawing/2014/main" val="2019982126"/>
                  </a:ext>
                </a:extLst>
              </a:tr>
              <a:tr h="493186">
                <a:tc>
                  <a:txBody>
                    <a:bodyPr/>
                    <a:lstStyle/>
                    <a:p>
                      <a:pPr algn="just">
                        <a:spcBef>
                          <a:spcPts val="600"/>
                        </a:spcBef>
                        <a:spcAft>
                          <a:spcPts val="3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Beaudouin et al. 2015.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Plos</a:t>
                      </a:r>
                      <a:r>
                        <a:rPr lang="fr-FR" sz="1800" dirty="0">
                          <a:effectLst/>
                          <a:latin typeface="Calibri" panose="020F0502020204030204" pitchFamily="34" charset="0"/>
                          <a:ea typeface="Calibri" panose="020F0502020204030204" pitchFamily="34" charset="0"/>
                          <a:cs typeface="Times New Roman" panose="02020603050405020304" pitchFamily="18" charset="0"/>
                        </a:rPr>
                        <a:t> One. 10, e0125841. </a:t>
                      </a:r>
                      <a:r>
                        <a:rPr lang="fr-F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https://doi.org/10.1371/journal.pone.0125841</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spcBef>
                          <a:spcPts val="600"/>
                        </a:spcBef>
                        <a:spcAft>
                          <a:spcPts val="300"/>
                        </a:spcAft>
                      </a:pPr>
                      <a:r>
                        <a:rPr lang="fr-FR" sz="1800" dirty="0" err="1">
                          <a:effectLst/>
                          <a:latin typeface="Calibri" panose="020F0502020204030204" pitchFamily="34" charset="0"/>
                          <a:ea typeface="Calibri" panose="020F0502020204030204" pitchFamily="34" charset="0"/>
                          <a:cs typeface="Times New Roman" panose="02020603050405020304" pitchFamily="18" charset="0"/>
                        </a:rPr>
                        <a:t>Péry</a:t>
                      </a:r>
                      <a:r>
                        <a:rPr lang="fr-FR" sz="1800" dirty="0">
                          <a:effectLst/>
                          <a:latin typeface="Calibri" panose="020F0502020204030204" pitchFamily="34" charset="0"/>
                          <a:ea typeface="Calibri" panose="020F0502020204030204" pitchFamily="34" charset="0"/>
                          <a:cs typeface="Times New Roman" panose="02020603050405020304" pitchFamily="18" charset="0"/>
                        </a:rPr>
                        <a:t> et al. 2014. Environ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Sci</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Technol</a:t>
                      </a:r>
                      <a:r>
                        <a:rPr lang="fr-FR" sz="1800" dirty="0">
                          <a:effectLst/>
                          <a:latin typeface="Calibri" panose="020F0502020204030204" pitchFamily="34" charset="0"/>
                          <a:ea typeface="Calibri" panose="020F0502020204030204" pitchFamily="34" charset="0"/>
                          <a:cs typeface="Times New Roman" panose="02020603050405020304" pitchFamily="18" charset="0"/>
                        </a:rPr>
                        <a:t>. 48, 781-790. </a:t>
                      </a:r>
                      <a:r>
                        <a:rPr lang="fr-F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https://doi.org/10.1021/es404301q</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spcBef>
                          <a:spcPts val="600"/>
                        </a:spcBef>
                        <a:spcAft>
                          <a:spcPts val="300"/>
                        </a:spcAft>
                      </a:pPr>
                      <a:r>
                        <a:rPr lang="fr-FR" sz="1800" dirty="0" err="1">
                          <a:effectLst/>
                          <a:latin typeface="Calibri" panose="020F0502020204030204" pitchFamily="34" charset="0"/>
                          <a:ea typeface="Calibri" panose="020F0502020204030204" pitchFamily="34" charset="0"/>
                          <a:cs typeface="Times New Roman" panose="02020603050405020304" pitchFamily="18" charset="0"/>
                        </a:rPr>
                        <a:t>Conolly</a:t>
                      </a:r>
                      <a:r>
                        <a:rPr lang="fr-FR" sz="1800" dirty="0">
                          <a:effectLst/>
                          <a:latin typeface="Calibri" panose="020F0502020204030204" pitchFamily="34" charset="0"/>
                          <a:ea typeface="Calibri" panose="020F0502020204030204" pitchFamily="34" charset="0"/>
                          <a:cs typeface="Times New Roman" panose="02020603050405020304" pitchFamily="18" charset="0"/>
                        </a:rPr>
                        <a:t> et al. 2017</a:t>
                      </a:r>
                      <a:r>
                        <a:rPr lang="fr-FR" sz="1800" i="1" dirty="0">
                          <a:effectLst/>
                          <a:latin typeface="Calibri" panose="020F0502020204030204" pitchFamily="34" charset="0"/>
                          <a:ea typeface="Calibri" panose="020F0502020204030204" pitchFamily="34" charset="0"/>
                          <a:cs typeface="Times New Roman" panose="02020603050405020304" pitchFamily="18" charset="0"/>
                        </a:rPr>
                        <a:t>.</a:t>
                      </a:r>
                      <a:r>
                        <a:rPr lang="fr-FR" sz="1800" dirty="0">
                          <a:effectLst/>
                          <a:latin typeface="Calibri" panose="020F0502020204030204" pitchFamily="34" charset="0"/>
                          <a:ea typeface="Calibri" panose="020F0502020204030204" pitchFamily="34" charset="0"/>
                          <a:cs typeface="Times New Roman" panose="02020603050405020304" pitchFamily="18" charset="0"/>
                        </a:rPr>
                        <a:t> Environ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Sci</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dirty="0" err="1">
                          <a:effectLst/>
                          <a:latin typeface="Calibri" panose="020F0502020204030204" pitchFamily="34" charset="0"/>
                          <a:ea typeface="Calibri" panose="020F0502020204030204" pitchFamily="34" charset="0"/>
                          <a:cs typeface="Times New Roman" panose="02020603050405020304" pitchFamily="18" charset="0"/>
                        </a:rPr>
                        <a:t>Technol</a:t>
                      </a:r>
                      <a:r>
                        <a:rPr lang="fr-FR" sz="1800" dirty="0">
                          <a:effectLst/>
                          <a:latin typeface="Calibri" panose="020F0502020204030204" pitchFamily="34" charset="0"/>
                          <a:ea typeface="Calibri" panose="020F0502020204030204" pitchFamily="34" charset="0"/>
                          <a:cs typeface="Times New Roman" panose="02020603050405020304" pitchFamily="18" charset="0"/>
                        </a:rPr>
                        <a:t>. </a:t>
                      </a:r>
                      <a:r>
                        <a:rPr lang="fr-FR"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https://doi.org/10.1021/acs.est.6b06230</a:t>
                      </a:r>
                      <a:endParaRPr lang="fr-F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6236" marR="46236" marT="0" marB="0">
                    <a:lnL>
                      <a:noFill/>
                    </a:lnL>
                    <a:lnR>
                      <a:noFill/>
                    </a:lnR>
                    <a:lnT>
                      <a:noFill/>
                    </a:lnT>
                    <a:lnB>
                      <a:noFill/>
                    </a:lnB>
                  </a:tcPr>
                </a:tc>
                <a:extLst>
                  <a:ext uri="{0D108BD9-81ED-4DB2-BD59-A6C34878D82A}">
                    <a16:rowId xmlns:a16="http://schemas.microsoft.com/office/drawing/2014/main" val="1479833432"/>
                  </a:ext>
                </a:extLst>
              </a:tr>
            </a:tbl>
          </a:graphicData>
        </a:graphic>
      </p:graphicFrame>
      <p:pic>
        <p:nvPicPr>
          <p:cNvPr id="4098" name="Picture 6" descr="Macintosh HD:Users:marylopes:Desktop:sebio:sebio + ineris:courriertype2log ineris.JPG">
            <a:extLst>
              <a:ext uri="{FF2B5EF4-FFF2-40B4-BE49-F238E27FC236}">
                <a16:creationId xmlns:a16="http://schemas.microsoft.com/office/drawing/2014/main" id="{2E8D1CC8-818F-4269-BD00-B693CE56C8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2077" t="7536" r="65410" b="87157"/>
          <a:stretch>
            <a:fillRect/>
          </a:stretch>
        </p:blipFill>
        <p:spPr bwMode="auto">
          <a:xfrm>
            <a:off x="9819831" y="1221003"/>
            <a:ext cx="1830605" cy="42068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37;p26">
            <a:extLst>
              <a:ext uri="{FF2B5EF4-FFF2-40B4-BE49-F238E27FC236}">
                <a16:creationId xmlns:a16="http://schemas.microsoft.com/office/drawing/2014/main" id="{236ED8C2-098D-4AEF-9814-256840B548BA}"/>
              </a:ext>
            </a:extLst>
          </p:cNvPr>
          <p:cNvSpPr txBox="1">
            <a:spLocks/>
          </p:cNvSpPr>
          <p:nvPr/>
        </p:nvSpPr>
        <p:spPr>
          <a:xfrm>
            <a:off x="5679622" y="322990"/>
            <a:ext cx="6574971" cy="1296373"/>
          </a:xfrm>
          <a:prstGeom prst="rect">
            <a:avLst/>
          </a:prstGeom>
        </p:spPr>
        <p:txBody>
          <a:bodyPr spcFirstLastPara="1" vert="horz" wrap="square" lIns="121900" tIns="121900" rIns="121900" bIns="121900" rtlCol="0" anchor="t" anchorCtr="0">
            <a:normAutofit/>
          </a:bodyPr>
          <a:lstStyle>
            <a:lvl1pPr marL="609585" lvl="0" indent="-457189" algn="l" defTabSz="914400" rtl="0" eaLnBrk="1" latinLnBrk="0" hangingPunct="1">
              <a:lnSpc>
                <a:spcPct val="90000"/>
              </a:lnSpc>
              <a:spcBef>
                <a:spcPts val="0"/>
              </a:spcBef>
              <a:spcAft>
                <a:spcPts val="0"/>
              </a:spcAft>
              <a:buSzPts val="1800"/>
              <a:buFont typeface="Arial" panose="020B0604020202020204" pitchFamily="34" charset="0"/>
              <a:buChar char="●"/>
              <a:defRPr sz="2800" kern="1200">
                <a:solidFill>
                  <a:schemeClr val="tx1"/>
                </a:solidFill>
                <a:latin typeface="+mn-lt"/>
                <a:ea typeface="+mn-ea"/>
                <a:cs typeface="+mn-cs"/>
              </a:defRPr>
            </a:lvl1pPr>
            <a:lvl2pPr marL="1219170" lvl="1" indent="-423323" algn="l" defTabSz="914400" rtl="0" eaLnBrk="1" latinLnBrk="0" hangingPunct="1">
              <a:lnSpc>
                <a:spcPct val="90000"/>
              </a:lnSpc>
              <a:spcBef>
                <a:spcPts val="0"/>
              </a:spcBef>
              <a:spcAft>
                <a:spcPts val="0"/>
              </a:spcAft>
              <a:buSzPts val="1400"/>
              <a:buFont typeface="Arial" panose="020B0604020202020204" pitchFamily="34" charset="0"/>
              <a:buChar char="○"/>
              <a:defRPr sz="2400" kern="1200">
                <a:solidFill>
                  <a:schemeClr val="tx1"/>
                </a:solidFill>
                <a:latin typeface="+mn-lt"/>
                <a:ea typeface="+mn-ea"/>
                <a:cs typeface="+mn-cs"/>
              </a:defRPr>
            </a:lvl2pPr>
            <a:lvl3pPr marL="1828754" lvl="2" indent="-423323" algn="l" defTabSz="914400" rtl="0" eaLnBrk="1" latinLnBrk="0" hangingPunct="1">
              <a:lnSpc>
                <a:spcPct val="90000"/>
              </a:lnSpc>
              <a:spcBef>
                <a:spcPts val="0"/>
              </a:spcBef>
              <a:spcAft>
                <a:spcPts val="0"/>
              </a:spcAft>
              <a:buSzPts val="1400"/>
              <a:buFont typeface="Arial" panose="020B0604020202020204" pitchFamily="34" charset="0"/>
              <a:buChar char="■"/>
              <a:defRPr sz="2000" kern="1200">
                <a:solidFill>
                  <a:schemeClr val="tx1"/>
                </a:solidFill>
                <a:latin typeface="+mn-lt"/>
                <a:ea typeface="+mn-ea"/>
                <a:cs typeface="+mn-cs"/>
              </a:defRPr>
            </a:lvl3pPr>
            <a:lvl4pPr marL="2438339" lvl="3"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4pPr>
            <a:lvl5pPr marL="3047924" lvl="4"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5pPr>
            <a:lvl6pPr marL="3657509" lvl="5"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6pPr>
            <a:lvl7pPr marL="4267093" lvl="6"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7pPr>
            <a:lvl8pPr marL="4876678" lvl="7"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8pPr>
            <a:lvl9pPr marL="5486263" lvl="8" indent="-423323" algn="l" defTabSz="914400" rtl="0" eaLnBrk="1" latinLnBrk="0" hangingPunct="1">
              <a:lnSpc>
                <a:spcPct val="90000"/>
              </a:lnSpc>
              <a:spcBef>
                <a:spcPts val="0"/>
              </a:spcBef>
              <a:spcAft>
                <a:spcPts val="0"/>
              </a:spcAft>
              <a:buSzPts val="1400"/>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
                <a:solidFill>
                  <a:srgbClr val="00B050"/>
                </a:solidFill>
              </a:rPr>
              <a:t>Projet 3 : </a:t>
            </a:r>
            <a:r>
              <a:rPr lang="fr-FR" sz="2400"/>
              <a:t>Modélisation des effets de fongicides azolés sur la dynamique de population de zebrafish</a:t>
            </a:r>
            <a:endParaRPr lang="fr-FR" dirty="0"/>
          </a:p>
        </p:txBody>
      </p:sp>
    </p:spTree>
    <p:extLst>
      <p:ext uri="{BB962C8B-B14F-4D97-AF65-F5344CB8AC3E}">
        <p14:creationId xmlns:p14="http://schemas.microsoft.com/office/powerpoint/2010/main" val="3996367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E866AD9F-07C3-4344-A831-0096C321967C}"/>
              </a:ext>
            </a:extLst>
          </p:cNvPr>
          <p:cNvSpPr>
            <a:spLocks noGrp="1"/>
          </p:cNvSpPr>
          <p:nvPr>
            <p:ph type="sldNum" idx="12"/>
          </p:nvPr>
        </p:nvSpPr>
        <p:spPr/>
        <p:txBody>
          <a:bodyPr/>
          <a:lstStyle/>
          <a:p>
            <a:fld id="{00000000-1234-1234-1234-123412341234}" type="slidenum">
              <a:rPr lang="fr-FR" smtClean="0"/>
              <a:pPr/>
              <a:t>5</a:t>
            </a:fld>
            <a:endParaRPr lang="fr-FR"/>
          </a:p>
        </p:txBody>
      </p:sp>
      <p:sp>
        <p:nvSpPr>
          <p:cNvPr id="5" name="Rectangle : coins arrondis 4">
            <a:extLst>
              <a:ext uri="{FF2B5EF4-FFF2-40B4-BE49-F238E27FC236}">
                <a16:creationId xmlns:a16="http://schemas.microsoft.com/office/drawing/2014/main" id="{5C2AEF31-4277-4997-A014-8AA673FBF966}"/>
              </a:ext>
            </a:extLst>
          </p:cNvPr>
          <p:cNvSpPr/>
          <p:nvPr/>
        </p:nvSpPr>
        <p:spPr>
          <a:xfrm>
            <a:off x="506187" y="340275"/>
            <a:ext cx="3518806"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Modalités d’évaluation</a:t>
            </a:r>
          </a:p>
        </p:txBody>
      </p:sp>
      <p:sp>
        <p:nvSpPr>
          <p:cNvPr id="6" name="Rectangle 5">
            <a:extLst>
              <a:ext uri="{FF2B5EF4-FFF2-40B4-BE49-F238E27FC236}">
                <a16:creationId xmlns:a16="http://schemas.microsoft.com/office/drawing/2014/main" id="{9F861B47-93C4-44AE-A199-F3D976FE9727}"/>
              </a:ext>
            </a:extLst>
          </p:cNvPr>
          <p:cNvSpPr/>
          <p:nvPr/>
        </p:nvSpPr>
        <p:spPr>
          <a:xfrm>
            <a:off x="1134835" y="2483356"/>
            <a:ext cx="9152165" cy="1891287"/>
          </a:xfrm>
          <a:prstGeom prst="rect">
            <a:avLst/>
          </a:prstGeom>
        </p:spPr>
        <p:txBody>
          <a:bodyPr wrap="square">
            <a:spAutoFit/>
          </a:bodyPr>
          <a:lstStyle/>
          <a:p>
            <a:pPr marL="285750" indent="-285750">
              <a:lnSpc>
                <a:spcPct val="150000"/>
              </a:lnSpc>
              <a:buFont typeface="Wingdings" panose="05000000000000000000" pitchFamily="2" charset="2"/>
              <a:buChar char="à"/>
            </a:pPr>
            <a:r>
              <a:rPr lang="fr-FR" sz="2000" b="1" dirty="0">
                <a:sym typeface="Wingdings" panose="05000000000000000000" pitchFamily="2" charset="2"/>
              </a:rPr>
              <a:t>1 rapport écrit - 10 pages </a:t>
            </a:r>
            <a:r>
              <a:rPr lang="fr-FR" sz="2000" dirty="0">
                <a:sym typeface="Wingdings" panose="05000000000000000000" pitchFamily="2" charset="2"/>
              </a:rPr>
              <a:t>: 24 janvier après-midi</a:t>
            </a:r>
          </a:p>
          <a:p>
            <a:pPr marL="285750" indent="-285750">
              <a:lnSpc>
                <a:spcPct val="150000"/>
              </a:lnSpc>
              <a:buFont typeface="Wingdings" panose="05000000000000000000" pitchFamily="2" charset="2"/>
              <a:buChar char="à"/>
            </a:pPr>
            <a:r>
              <a:rPr lang="fr-FR" sz="2000" b="1" dirty="0"/>
              <a:t>1 présentation orale – 15’ </a:t>
            </a:r>
            <a:r>
              <a:rPr lang="fr-FR" sz="2000" dirty="0"/>
              <a:t>+ 30’ de questions : 26 janvier matin</a:t>
            </a:r>
          </a:p>
          <a:p>
            <a:pPr>
              <a:lnSpc>
                <a:spcPct val="150000"/>
              </a:lnSpc>
            </a:pPr>
            <a:endParaRPr lang="fr-FR" sz="2000" dirty="0"/>
          </a:p>
          <a:p>
            <a:pPr>
              <a:lnSpc>
                <a:spcPct val="150000"/>
              </a:lnSpc>
            </a:pPr>
            <a:r>
              <a:rPr lang="fr-FR" sz="2000" dirty="0"/>
              <a:t>(Envoi des scenarios de simulation + résultats aux commanditaires)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pic>
        <p:nvPicPr>
          <p:cNvPr id="20" name="Image 19">
            <a:extLst>
              <a:ext uri="{FF2B5EF4-FFF2-40B4-BE49-F238E27FC236}">
                <a16:creationId xmlns:a16="http://schemas.microsoft.com/office/drawing/2014/main" id="{01D01534-4466-4C83-A985-EC912F617BEB}"/>
              </a:ext>
            </a:extLst>
          </p:cNvPr>
          <p:cNvPicPr>
            <a:picLocks noChangeAspect="1"/>
          </p:cNvPicPr>
          <p:nvPr/>
        </p:nvPicPr>
        <p:blipFill rotWithShape="1">
          <a:blip r:embed="rId3"/>
          <a:srcRect b="42381"/>
          <a:stretch/>
        </p:blipFill>
        <p:spPr>
          <a:xfrm>
            <a:off x="3947433" y="1470660"/>
            <a:ext cx="7678510" cy="5150576"/>
          </a:xfrm>
          <a:prstGeom prst="rect">
            <a:avLst/>
          </a:prstGeom>
        </p:spPr>
      </p:pic>
      <p:sp>
        <p:nvSpPr>
          <p:cNvPr id="2" name="Espace réservé du numéro de diapositive 1">
            <a:extLst>
              <a:ext uri="{FF2B5EF4-FFF2-40B4-BE49-F238E27FC236}">
                <a16:creationId xmlns:a16="http://schemas.microsoft.com/office/drawing/2014/main" id="{FD646D04-5150-4E42-A7DB-449D9A79C029}"/>
              </a:ext>
            </a:extLst>
          </p:cNvPr>
          <p:cNvSpPr>
            <a:spLocks noGrp="1"/>
          </p:cNvSpPr>
          <p:nvPr>
            <p:ph type="sldNum" idx="12"/>
          </p:nvPr>
        </p:nvSpPr>
        <p:spPr/>
        <p:txBody>
          <a:bodyPr/>
          <a:lstStyle/>
          <a:p>
            <a:fld id="{00000000-1234-1234-1234-123412341234}" type="slidenum">
              <a:rPr lang="fr-FR" smtClean="0"/>
              <a:pPr/>
              <a:t>6</a:t>
            </a:fld>
            <a:endParaRPr lang="fr-FR"/>
          </a:p>
        </p:txBody>
      </p:sp>
      <p:sp>
        <p:nvSpPr>
          <p:cNvPr id="5" name="Rectangle : coins arrondis 4">
            <a:extLst>
              <a:ext uri="{FF2B5EF4-FFF2-40B4-BE49-F238E27FC236}">
                <a16:creationId xmlns:a16="http://schemas.microsoft.com/office/drawing/2014/main" id="{7AE62997-EFF6-43D4-BD7B-95FD1AB295F0}"/>
              </a:ext>
            </a:extLst>
          </p:cNvPr>
          <p:cNvSpPr/>
          <p:nvPr/>
        </p:nvSpPr>
        <p:spPr>
          <a:xfrm>
            <a:off x="506187" y="340275"/>
            <a:ext cx="3518806"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Planning</a:t>
            </a:r>
          </a:p>
        </p:txBody>
      </p:sp>
      <p:sp>
        <p:nvSpPr>
          <p:cNvPr id="6" name="ZoneTexte 5">
            <a:extLst>
              <a:ext uri="{FF2B5EF4-FFF2-40B4-BE49-F238E27FC236}">
                <a16:creationId xmlns:a16="http://schemas.microsoft.com/office/drawing/2014/main" id="{7486D0B8-CC79-4B4B-AB96-D768711811D3}"/>
              </a:ext>
            </a:extLst>
          </p:cNvPr>
          <p:cNvSpPr txBox="1"/>
          <p:nvPr/>
        </p:nvSpPr>
        <p:spPr>
          <a:xfrm>
            <a:off x="506187" y="1747157"/>
            <a:ext cx="1518557" cy="646331"/>
          </a:xfrm>
          <a:prstGeom prst="rect">
            <a:avLst/>
          </a:prstGeom>
          <a:noFill/>
        </p:spPr>
        <p:txBody>
          <a:bodyPr wrap="square" rtlCol="0">
            <a:spAutoFit/>
          </a:bodyPr>
          <a:lstStyle/>
          <a:p>
            <a:pPr algn="ctr"/>
            <a:r>
              <a:rPr lang="fr-FR" dirty="0"/>
              <a:t>1</a:t>
            </a:r>
            <a:r>
              <a:rPr lang="fr-FR" baseline="30000" dirty="0"/>
              <a:t>ère</a:t>
            </a:r>
            <a:r>
              <a:rPr lang="fr-FR" dirty="0"/>
              <a:t> semaine: cours-TP</a:t>
            </a:r>
          </a:p>
        </p:txBody>
      </p:sp>
      <p:grpSp>
        <p:nvGrpSpPr>
          <p:cNvPr id="14" name="Groupe 13">
            <a:extLst>
              <a:ext uri="{FF2B5EF4-FFF2-40B4-BE49-F238E27FC236}">
                <a16:creationId xmlns:a16="http://schemas.microsoft.com/office/drawing/2014/main" id="{712D8A1F-29CC-4024-82CD-98166CB02E05}"/>
              </a:ext>
            </a:extLst>
          </p:cNvPr>
          <p:cNvGrpSpPr/>
          <p:nvPr/>
        </p:nvGrpSpPr>
        <p:grpSpPr>
          <a:xfrm>
            <a:off x="7894864" y="3429000"/>
            <a:ext cx="4000501" cy="2106386"/>
            <a:chOff x="7894864" y="3429000"/>
            <a:chExt cx="4000501" cy="2106386"/>
          </a:xfrm>
        </p:grpSpPr>
        <p:sp>
          <p:nvSpPr>
            <p:cNvPr id="12" name="Ellipse 11">
              <a:extLst>
                <a:ext uri="{FF2B5EF4-FFF2-40B4-BE49-F238E27FC236}">
                  <a16:creationId xmlns:a16="http://schemas.microsoft.com/office/drawing/2014/main" id="{1D4DED2B-5685-4B1C-BC6C-4B07C693D07C}"/>
                </a:ext>
              </a:extLst>
            </p:cNvPr>
            <p:cNvSpPr/>
            <p:nvPr/>
          </p:nvSpPr>
          <p:spPr>
            <a:xfrm>
              <a:off x="7894864" y="3429000"/>
              <a:ext cx="3861708" cy="9633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lèche : courbe vers la gauche 12">
              <a:extLst>
                <a:ext uri="{FF2B5EF4-FFF2-40B4-BE49-F238E27FC236}">
                  <a16:creationId xmlns:a16="http://schemas.microsoft.com/office/drawing/2014/main" id="{0881A12C-C1F8-49C0-9510-55F859BEA0C9}"/>
                </a:ext>
              </a:extLst>
            </p:cNvPr>
            <p:cNvSpPr/>
            <p:nvPr/>
          </p:nvSpPr>
          <p:spPr>
            <a:xfrm>
              <a:off x="11638671" y="4016829"/>
              <a:ext cx="256694" cy="1518557"/>
            </a:xfrm>
            <a:prstGeom prst="curved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grpSp>
        <p:nvGrpSpPr>
          <p:cNvPr id="15" name="Groupe 14">
            <a:extLst>
              <a:ext uri="{FF2B5EF4-FFF2-40B4-BE49-F238E27FC236}">
                <a16:creationId xmlns:a16="http://schemas.microsoft.com/office/drawing/2014/main" id="{0200FA42-5ACF-4498-84B0-49B49073FF9B}"/>
              </a:ext>
            </a:extLst>
          </p:cNvPr>
          <p:cNvGrpSpPr/>
          <p:nvPr/>
        </p:nvGrpSpPr>
        <p:grpSpPr>
          <a:xfrm>
            <a:off x="6208857" y="4323985"/>
            <a:ext cx="5433414" cy="1193250"/>
            <a:chOff x="6192780" y="5034643"/>
            <a:chExt cx="5618221" cy="1386955"/>
          </a:xfrm>
        </p:grpSpPr>
        <p:sp>
          <p:nvSpPr>
            <p:cNvPr id="18" name="Ellipse 17">
              <a:extLst>
                <a:ext uri="{FF2B5EF4-FFF2-40B4-BE49-F238E27FC236}">
                  <a16:creationId xmlns:a16="http://schemas.microsoft.com/office/drawing/2014/main" id="{5F049C25-0CBF-46E4-B7E7-9C4ED8A6E6D7}"/>
                </a:ext>
              </a:extLst>
            </p:cNvPr>
            <p:cNvSpPr/>
            <p:nvPr/>
          </p:nvSpPr>
          <p:spPr>
            <a:xfrm>
              <a:off x="7949293" y="5034643"/>
              <a:ext cx="3861708" cy="9633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Flèche : courbe vers la gauche 18">
              <a:extLst>
                <a:ext uri="{FF2B5EF4-FFF2-40B4-BE49-F238E27FC236}">
                  <a16:creationId xmlns:a16="http://schemas.microsoft.com/office/drawing/2014/main" id="{F6636FE5-A5CA-4041-BC44-35A3A6D0E30F}"/>
                </a:ext>
              </a:extLst>
            </p:cNvPr>
            <p:cNvSpPr/>
            <p:nvPr/>
          </p:nvSpPr>
          <p:spPr>
            <a:xfrm rot="14028436" flipV="1">
              <a:off x="7004253" y="5212664"/>
              <a:ext cx="397461" cy="2020407"/>
            </a:xfrm>
            <a:prstGeom prst="curved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heel(1)">
                                      <p:cBhvr>
                                        <p:cTn id="12"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a:extLst>
              <a:ext uri="{FF2B5EF4-FFF2-40B4-BE49-F238E27FC236}">
                <a16:creationId xmlns:a16="http://schemas.microsoft.com/office/drawing/2014/main" id="{8246AFE3-097B-4449-A9E5-D9676EB5A222}"/>
              </a:ext>
            </a:extLst>
          </p:cNvPr>
          <p:cNvSpPr>
            <a:spLocks noGrp="1"/>
          </p:cNvSpPr>
          <p:nvPr>
            <p:ph type="sldNum" idx="12"/>
          </p:nvPr>
        </p:nvSpPr>
        <p:spPr/>
        <p:txBody>
          <a:bodyPr/>
          <a:lstStyle/>
          <a:p>
            <a:fld id="{00000000-1234-1234-1234-123412341234}" type="slidenum">
              <a:rPr lang="fr-FR" smtClean="0"/>
              <a:pPr/>
              <a:t>7</a:t>
            </a:fld>
            <a:endParaRPr lang="fr-FR"/>
          </a:p>
        </p:txBody>
      </p:sp>
      <p:sp>
        <p:nvSpPr>
          <p:cNvPr id="6" name="Rectangle : coins arrondis 5">
            <a:extLst>
              <a:ext uri="{FF2B5EF4-FFF2-40B4-BE49-F238E27FC236}">
                <a16:creationId xmlns:a16="http://schemas.microsoft.com/office/drawing/2014/main" id="{3EB4BAEB-01B6-4919-B99F-2FAA16E6CD48}"/>
              </a:ext>
            </a:extLst>
          </p:cNvPr>
          <p:cNvSpPr/>
          <p:nvPr/>
        </p:nvSpPr>
        <p:spPr>
          <a:xfrm>
            <a:off x="506187" y="323946"/>
            <a:ext cx="3518806"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Planning</a:t>
            </a:r>
          </a:p>
        </p:txBody>
      </p:sp>
      <p:sp>
        <p:nvSpPr>
          <p:cNvPr id="8" name="ZoneTexte 7">
            <a:extLst>
              <a:ext uri="{FF2B5EF4-FFF2-40B4-BE49-F238E27FC236}">
                <a16:creationId xmlns:a16="http://schemas.microsoft.com/office/drawing/2014/main" id="{0EFF24C7-78BA-46FE-9C8A-4DDB35C3E431}"/>
              </a:ext>
            </a:extLst>
          </p:cNvPr>
          <p:cNvSpPr txBox="1"/>
          <p:nvPr/>
        </p:nvSpPr>
        <p:spPr>
          <a:xfrm>
            <a:off x="506187" y="1877785"/>
            <a:ext cx="3020784" cy="923330"/>
          </a:xfrm>
          <a:prstGeom prst="rect">
            <a:avLst/>
          </a:prstGeom>
          <a:noFill/>
        </p:spPr>
        <p:txBody>
          <a:bodyPr wrap="square" rtlCol="0">
            <a:spAutoFit/>
          </a:bodyPr>
          <a:lstStyle/>
          <a:p>
            <a:pPr algn="ctr"/>
            <a:r>
              <a:rPr lang="fr-FR" dirty="0"/>
              <a:t>2</a:t>
            </a:r>
            <a:r>
              <a:rPr lang="fr-FR" baseline="30000" dirty="0"/>
              <a:t>ème</a:t>
            </a:r>
            <a:r>
              <a:rPr lang="fr-FR" dirty="0"/>
              <a:t> et 3</a:t>
            </a:r>
            <a:r>
              <a:rPr lang="fr-FR" baseline="30000" dirty="0"/>
              <a:t>ème</a:t>
            </a:r>
            <a:r>
              <a:rPr lang="fr-FR" dirty="0"/>
              <a:t>  semaines : </a:t>
            </a:r>
          </a:p>
          <a:p>
            <a:pPr algn="ctr"/>
            <a:r>
              <a:rPr lang="fr-FR" dirty="0"/>
              <a:t>travail en autonomie et avec commanditaire</a:t>
            </a:r>
          </a:p>
        </p:txBody>
      </p:sp>
      <p:grpSp>
        <p:nvGrpSpPr>
          <p:cNvPr id="12" name="Groupe 11">
            <a:extLst>
              <a:ext uri="{FF2B5EF4-FFF2-40B4-BE49-F238E27FC236}">
                <a16:creationId xmlns:a16="http://schemas.microsoft.com/office/drawing/2014/main" id="{10698FE6-E1E0-4DA8-8E95-C355CE7900F6}"/>
              </a:ext>
            </a:extLst>
          </p:cNvPr>
          <p:cNvGrpSpPr/>
          <p:nvPr/>
        </p:nvGrpSpPr>
        <p:grpSpPr>
          <a:xfrm>
            <a:off x="3947433" y="1441518"/>
            <a:ext cx="7822364" cy="5212241"/>
            <a:chOff x="3947433" y="1441518"/>
            <a:chExt cx="7822364" cy="5212241"/>
          </a:xfrm>
        </p:grpSpPr>
        <p:pic>
          <p:nvPicPr>
            <p:cNvPr id="7" name="Image 6">
              <a:extLst>
                <a:ext uri="{FF2B5EF4-FFF2-40B4-BE49-F238E27FC236}">
                  <a16:creationId xmlns:a16="http://schemas.microsoft.com/office/drawing/2014/main" id="{264B6E69-AAF1-400F-9452-D0A1B82534F5}"/>
                </a:ext>
              </a:extLst>
            </p:cNvPr>
            <p:cNvPicPr>
              <a:picLocks noChangeAspect="1"/>
            </p:cNvPicPr>
            <p:nvPr/>
          </p:nvPicPr>
          <p:blipFill rotWithShape="1">
            <a:blip r:embed="rId2"/>
            <a:srcRect b="97666"/>
            <a:stretch/>
          </p:blipFill>
          <p:spPr>
            <a:xfrm>
              <a:off x="3947434" y="1441518"/>
              <a:ext cx="7822363" cy="199503"/>
            </a:xfrm>
            <a:prstGeom prst="rect">
              <a:avLst/>
            </a:prstGeom>
          </p:spPr>
        </p:pic>
        <p:pic>
          <p:nvPicPr>
            <p:cNvPr id="11" name="Image 10">
              <a:extLst>
                <a:ext uri="{FF2B5EF4-FFF2-40B4-BE49-F238E27FC236}">
                  <a16:creationId xmlns:a16="http://schemas.microsoft.com/office/drawing/2014/main" id="{C6249946-0332-44B2-8EE5-D3D67476B063}"/>
                </a:ext>
              </a:extLst>
            </p:cNvPr>
            <p:cNvPicPr>
              <a:picLocks noChangeAspect="1"/>
            </p:cNvPicPr>
            <p:nvPr/>
          </p:nvPicPr>
          <p:blipFill>
            <a:blip r:embed="rId3"/>
            <a:stretch>
              <a:fillRect/>
            </a:stretch>
          </p:blipFill>
          <p:spPr>
            <a:xfrm>
              <a:off x="3947433" y="1649185"/>
              <a:ext cx="7822362" cy="5004574"/>
            </a:xfrm>
            <a:prstGeom prst="rect">
              <a:avLst/>
            </a:prstGeom>
          </p:spPr>
        </p:pic>
      </p:grpSp>
    </p:spTree>
    <p:extLst>
      <p:ext uri="{BB962C8B-B14F-4D97-AF65-F5344CB8AC3E}">
        <p14:creationId xmlns:p14="http://schemas.microsoft.com/office/powerpoint/2010/main" val="701625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083FFE-5728-434A-A6DB-7FBEE84B02FF}"/>
              </a:ext>
            </a:extLst>
          </p:cNvPr>
          <p:cNvSpPr/>
          <p:nvPr/>
        </p:nvSpPr>
        <p:spPr>
          <a:xfrm>
            <a:off x="1232807" y="1885740"/>
            <a:ext cx="10107386" cy="3195747"/>
          </a:xfrm>
          <a:prstGeom prst="rect">
            <a:avLst/>
          </a:prstGeom>
        </p:spPr>
        <p:txBody>
          <a:bodyPr wrap="square">
            <a:spAutoFit/>
          </a:bodyPr>
          <a:lstStyle/>
          <a:p>
            <a:pPr fontAlgn="base">
              <a:spcBef>
                <a:spcPts val="1000"/>
              </a:spcBef>
              <a:spcAft>
                <a:spcPts val="1200"/>
              </a:spcAft>
              <a:buFont typeface="Arial" panose="020B0604020202020204" pitchFamily="34" charset="0"/>
              <a:buChar char="•"/>
            </a:pPr>
            <a:r>
              <a:rPr lang="fr-FR" sz="2000" b="0" i="0" u="none" strike="noStrike" dirty="0">
                <a:effectLst/>
              </a:rPr>
              <a:t> Installation de R (version 4.2.2) : </a:t>
            </a:r>
            <a:r>
              <a:rPr lang="fr-FR" sz="2000" b="0" i="0" u="sng" strike="noStrike" dirty="0">
                <a:solidFill>
                  <a:srgbClr val="0070C0"/>
                </a:solidFill>
                <a:effectLst/>
                <a:hlinkClick r:id="rId2">
                  <a:extLst>
                    <a:ext uri="{A12FA001-AC4F-418D-AE19-62706E023703}">
                      <ahyp:hlinkClr xmlns:ahyp="http://schemas.microsoft.com/office/drawing/2018/hyperlinkcolor" val="tx"/>
                    </a:ext>
                  </a:extLst>
                </a:hlinkClick>
              </a:rPr>
              <a:t>https://cran.r-project.org/bin/windows/base/old/4.2.2/</a:t>
            </a:r>
            <a:endParaRPr lang="fr-FR" sz="2000" b="0" i="0" u="none" strike="noStrike" dirty="0">
              <a:solidFill>
                <a:srgbClr val="0070C0"/>
              </a:solidFill>
              <a:effectLst/>
            </a:endParaRPr>
          </a:p>
          <a:p>
            <a:pPr fontAlgn="base">
              <a:spcBef>
                <a:spcPts val="1000"/>
              </a:spcBef>
              <a:buFont typeface="Arial" panose="020B0604020202020204" pitchFamily="34" charset="0"/>
              <a:buChar char="•"/>
            </a:pPr>
            <a:r>
              <a:rPr lang="fr-FR" sz="2000" b="0" i="0" u="none" strike="noStrike" dirty="0">
                <a:effectLst/>
              </a:rPr>
              <a:t> Installation de </a:t>
            </a:r>
            <a:r>
              <a:rPr lang="fr-FR" sz="2000" b="0" i="0" u="none" strike="noStrike" dirty="0" err="1">
                <a:effectLst/>
              </a:rPr>
              <a:t>Rstudio</a:t>
            </a:r>
            <a:r>
              <a:rPr lang="fr-FR" sz="2000" b="0" i="0" u="none" strike="noStrike" dirty="0">
                <a:effectLst/>
              </a:rPr>
              <a:t> (ou </a:t>
            </a:r>
            <a:r>
              <a:rPr lang="fr-FR" sz="2000" b="0" i="0" u="none" strike="noStrike" dirty="0" err="1">
                <a:effectLst/>
              </a:rPr>
              <a:t>Posit</a:t>
            </a:r>
            <a:r>
              <a:rPr lang="fr-FR" sz="2000" b="0" i="0" u="none" strike="noStrike" dirty="0">
                <a:effectLst/>
              </a:rPr>
              <a:t>) (version 2022.12.0) :</a:t>
            </a:r>
            <a:r>
              <a:rPr lang="fr-FR" sz="2000" dirty="0"/>
              <a:t> </a:t>
            </a:r>
            <a:r>
              <a:rPr lang="fr-FR" sz="2000" b="0" i="0" u="sng" strike="noStrike" dirty="0">
                <a:solidFill>
                  <a:srgbClr val="0070C0"/>
                </a:solidFill>
                <a:effectLst/>
                <a:hlinkClick r:id="rId3">
                  <a:extLst>
                    <a:ext uri="{A12FA001-AC4F-418D-AE19-62706E023703}">
                      <ahyp:hlinkClr xmlns:ahyp="http://schemas.microsoft.com/office/drawing/2018/hyperlinkcolor" val="tx"/>
                    </a:ext>
                  </a:extLst>
                </a:hlinkClick>
              </a:rPr>
              <a:t>https://posit.co/downloads/</a:t>
            </a:r>
            <a:r>
              <a:rPr lang="fr-FR" sz="2000" b="0" i="0" u="sng" strike="noStrike" dirty="0">
                <a:solidFill>
                  <a:srgbClr val="0070C0"/>
                </a:solidFill>
                <a:effectLst/>
              </a:rPr>
              <a:t> </a:t>
            </a:r>
            <a:r>
              <a:rPr lang="fr-FR" sz="2000" u="sng" dirty="0">
                <a:solidFill>
                  <a:srgbClr val="0070C0"/>
                </a:solidFill>
              </a:rPr>
              <a:t> </a:t>
            </a:r>
            <a:endParaRPr lang="fr-FR" sz="2000" b="0" i="0" u="none" strike="noStrike" dirty="0">
              <a:solidFill>
                <a:srgbClr val="0070C0"/>
              </a:solidFill>
              <a:effectLst/>
            </a:endParaRPr>
          </a:p>
          <a:p>
            <a:pPr fontAlgn="base">
              <a:spcBef>
                <a:spcPts val="1000"/>
              </a:spcBef>
              <a:buFont typeface="Arial" panose="020B0604020202020204" pitchFamily="34" charset="0"/>
              <a:buChar char="•"/>
            </a:pPr>
            <a:r>
              <a:rPr lang="fr-FR" sz="2000" b="0" i="0" u="none" strike="noStrike" dirty="0">
                <a:effectLst/>
              </a:rPr>
              <a:t> Installation du package R ‘</a:t>
            </a:r>
            <a:r>
              <a:rPr lang="fr-FR" sz="2000" b="0" i="0" u="none" strike="noStrike" dirty="0" err="1">
                <a:effectLst/>
              </a:rPr>
              <a:t>deSolve</a:t>
            </a:r>
            <a:r>
              <a:rPr lang="fr-FR" sz="2000" b="0" i="0" u="none" strike="noStrike" dirty="0">
                <a:effectLst/>
              </a:rPr>
              <a:t>’ :</a:t>
            </a:r>
          </a:p>
          <a:p>
            <a:pPr marL="742950" lvl="1" indent="-285750" fontAlgn="base">
              <a:spcBef>
                <a:spcPts val="1000"/>
              </a:spcBef>
              <a:buFont typeface="Courier New" panose="02070309020205020404" pitchFamily="49" charset="0"/>
              <a:buChar char="o"/>
            </a:pPr>
            <a:r>
              <a:rPr lang="fr-FR" sz="2000" b="0" i="0" u="none" strike="noStrike" dirty="0">
                <a:effectLst/>
              </a:rPr>
              <a:t>Ouvrir </a:t>
            </a:r>
            <a:r>
              <a:rPr lang="fr-FR" sz="2000" b="0" i="0" u="none" strike="noStrike" dirty="0" err="1">
                <a:effectLst/>
              </a:rPr>
              <a:t>Rstudio</a:t>
            </a:r>
            <a:endParaRPr lang="fr-FR" sz="2000" b="0" i="0" u="none" strike="noStrike" dirty="0">
              <a:effectLst/>
            </a:endParaRPr>
          </a:p>
          <a:p>
            <a:pPr marL="742950" lvl="1" indent="-285750" fontAlgn="base">
              <a:spcBef>
                <a:spcPts val="1000"/>
              </a:spcBef>
              <a:spcAft>
                <a:spcPts val="1200"/>
              </a:spcAft>
              <a:buFont typeface="Courier New" panose="02070309020205020404" pitchFamily="49" charset="0"/>
              <a:buChar char="o"/>
            </a:pPr>
            <a:r>
              <a:rPr lang="fr-FR" sz="2000" b="0" i="0" u="none" strike="noStrike" dirty="0">
                <a:effectLst/>
              </a:rPr>
              <a:t>En bas à gauche dans la console, tapez la commande suivante :</a:t>
            </a:r>
            <a:br>
              <a:rPr lang="fr-FR" sz="2000" b="0" i="0" u="none" strike="noStrike" dirty="0">
                <a:effectLst/>
              </a:rPr>
            </a:br>
            <a:r>
              <a:rPr lang="fr-FR" sz="2000" b="0" i="0" u="none" strike="noStrike" dirty="0" err="1">
                <a:effectLst/>
              </a:rPr>
              <a:t>install.packages</a:t>
            </a:r>
            <a:r>
              <a:rPr lang="fr-FR" sz="2000" b="0" i="0" u="none" strike="noStrike" dirty="0">
                <a:effectLst/>
              </a:rPr>
              <a:t>(‘ </a:t>
            </a:r>
            <a:r>
              <a:rPr lang="fr-FR" sz="2000" b="0" i="0" u="none" strike="noStrike" dirty="0" err="1">
                <a:effectLst/>
              </a:rPr>
              <a:t>deSolve</a:t>
            </a:r>
            <a:r>
              <a:rPr lang="fr-FR" sz="2000" b="0" i="0" u="none" strike="noStrike" dirty="0">
                <a:effectLst/>
              </a:rPr>
              <a:t>’)</a:t>
            </a:r>
          </a:p>
          <a:p>
            <a:pPr fontAlgn="base">
              <a:spcBef>
                <a:spcPts val="1000"/>
              </a:spcBef>
              <a:spcAft>
                <a:spcPts val="1200"/>
              </a:spcAft>
              <a:buFont typeface="Arial" panose="020B0604020202020204" pitchFamily="34" charset="0"/>
              <a:buChar char="•"/>
            </a:pPr>
            <a:r>
              <a:rPr lang="fr-FR" sz="2000" b="0" i="0" u="none" strike="noStrike" dirty="0">
                <a:effectLst/>
              </a:rPr>
              <a:t> Installation </a:t>
            </a:r>
            <a:r>
              <a:rPr lang="fr-FR" sz="2000" b="0" i="0" u="none" strike="noStrike" dirty="0" err="1">
                <a:effectLst/>
              </a:rPr>
              <a:t>Netlogo</a:t>
            </a:r>
            <a:r>
              <a:rPr lang="fr-FR" sz="2000" b="0" i="0" u="none" strike="noStrike" dirty="0">
                <a:effectLst/>
              </a:rPr>
              <a:t> : </a:t>
            </a:r>
            <a:r>
              <a:rPr lang="fr-FR" sz="2000" b="0" i="0" u="none" strike="noStrike" dirty="0">
                <a:effectLst/>
                <a:hlinkClick r:id="rId4"/>
              </a:rPr>
              <a:t>https://ccl.northwestern.edu/netlogo/download.shtml</a:t>
            </a:r>
            <a:r>
              <a:rPr lang="fr-FR" sz="2000" b="0" i="0" u="none" strike="noStrike" dirty="0">
                <a:effectLst/>
              </a:rPr>
              <a:t> </a:t>
            </a:r>
          </a:p>
        </p:txBody>
      </p:sp>
      <p:sp>
        <p:nvSpPr>
          <p:cNvPr id="6" name="Rectangle : coins arrondis 5">
            <a:extLst>
              <a:ext uri="{FF2B5EF4-FFF2-40B4-BE49-F238E27FC236}">
                <a16:creationId xmlns:a16="http://schemas.microsoft.com/office/drawing/2014/main" id="{1C39F282-85F5-4DD3-8469-36B5C7EC0F16}"/>
              </a:ext>
            </a:extLst>
          </p:cNvPr>
          <p:cNvSpPr/>
          <p:nvPr/>
        </p:nvSpPr>
        <p:spPr>
          <a:xfrm>
            <a:off x="506187" y="323946"/>
            <a:ext cx="3518806"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M&amp;M pour les TP</a:t>
            </a:r>
          </a:p>
        </p:txBody>
      </p:sp>
      <p:sp>
        <p:nvSpPr>
          <p:cNvPr id="7" name="Espace réservé du numéro de diapositive 6">
            <a:extLst>
              <a:ext uri="{FF2B5EF4-FFF2-40B4-BE49-F238E27FC236}">
                <a16:creationId xmlns:a16="http://schemas.microsoft.com/office/drawing/2014/main" id="{BCD10B48-8576-42A1-8864-83647AB6895B}"/>
              </a:ext>
            </a:extLst>
          </p:cNvPr>
          <p:cNvSpPr>
            <a:spLocks noGrp="1"/>
          </p:cNvSpPr>
          <p:nvPr>
            <p:ph type="sldNum" idx="12"/>
          </p:nvPr>
        </p:nvSpPr>
        <p:spPr/>
        <p:txBody>
          <a:bodyPr/>
          <a:lstStyle/>
          <a:p>
            <a:fld id="{00000000-1234-1234-1234-123412341234}" type="slidenum">
              <a:rPr lang="fr-FR" smtClean="0"/>
              <a:pPr/>
              <a:t>8</a:t>
            </a:fld>
            <a:endParaRPr lang="fr-FR"/>
          </a:p>
        </p:txBody>
      </p:sp>
    </p:spTree>
    <p:extLst>
      <p:ext uri="{BB962C8B-B14F-4D97-AF65-F5344CB8AC3E}">
        <p14:creationId xmlns:p14="http://schemas.microsoft.com/office/powerpoint/2010/main" val="4270134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51299299-5D5E-4090-85FA-81AB0590D1A3}"/>
              </a:ext>
            </a:extLst>
          </p:cNvPr>
          <p:cNvSpPr/>
          <p:nvPr/>
        </p:nvSpPr>
        <p:spPr>
          <a:xfrm>
            <a:off x="506187" y="340275"/>
            <a:ext cx="5241470" cy="941519"/>
          </a:xfrm>
          <a:prstGeom prst="roundRect">
            <a:avLst/>
          </a:prstGeom>
          <a:solidFill>
            <a:srgbClr val="00B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t>Qu’est-ce qu’un modèle ?</a:t>
            </a:r>
          </a:p>
        </p:txBody>
      </p:sp>
      <p:sp>
        <p:nvSpPr>
          <p:cNvPr id="5" name="Bouton d'action : Aide 4">
            <a:hlinkClick r:id="" action="ppaction://noaction" highlightClick="1"/>
            <a:extLst>
              <a:ext uri="{FF2B5EF4-FFF2-40B4-BE49-F238E27FC236}">
                <a16:creationId xmlns:a16="http://schemas.microsoft.com/office/drawing/2014/main" id="{7E8993E4-ED41-46C9-8621-C196A183DFB7}"/>
              </a:ext>
            </a:extLst>
          </p:cNvPr>
          <p:cNvSpPr/>
          <p:nvPr/>
        </p:nvSpPr>
        <p:spPr>
          <a:xfrm>
            <a:off x="4695825" y="2126796"/>
            <a:ext cx="2317296" cy="2469697"/>
          </a:xfrm>
          <a:prstGeom prst="actionButtonHelp">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space réservé du numéro de diapositive 5">
            <a:extLst>
              <a:ext uri="{FF2B5EF4-FFF2-40B4-BE49-F238E27FC236}">
                <a16:creationId xmlns:a16="http://schemas.microsoft.com/office/drawing/2014/main" id="{8DC70A82-4318-41E1-A782-783DA5F443D9}"/>
              </a:ext>
            </a:extLst>
          </p:cNvPr>
          <p:cNvSpPr>
            <a:spLocks noGrp="1"/>
          </p:cNvSpPr>
          <p:nvPr>
            <p:ph type="sldNum" sz="quarter" idx="12"/>
          </p:nvPr>
        </p:nvSpPr>
        <p:spPr/>
        <p:txBody>
          <a:bodyPr/>
          <a:lstStyle/>
          <a:p>
            <a:fld id="{A7AC398A-F763-4301-B81B-09CBB979320A}" type="slidenum">
              <a:rPr lang="fr-FR" smtClean="0"/>
              <a:t>9</a:t>
            </a:fld>
            <a:endParaRPr lang="fr-FR"/>
          </a:p>
        </p:txBody>
      </p:sp>
    </p:spTree>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40156</TotalTime>
  <Words>3932</Words>
  <Application>Microsoft Office PowerPoint</Application>
  <PresentationFormat>Grand écran</PresentationFormat>
  <Paragraphs>363</Paragraphs>
  <Slides>40</Slides>
  <Notes>38</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40</vt:i4>
      </vt:variant>
    </vt:vector>
  </HeadingPairs>
  <TitlesOfParts>
    <vt:vector size="53" baseType="lpstr">
      <vt:lpstr>MS PGothic</vt:lpstr>
      <vt:lpstr>Arial</vt:lpstr>
      <vt:lpstr>Calibri</vt:lpstr>
      <vt:lpstr>Calibri Light</vt:lpstr>
      <vt:lpstr>Comic Sans MS</vt:lpstr>
      <vt:lpstr>Courier New</vt:lpstr>
      <vt:lpstr>Helvetica Neue</vt:lpstr>
      <vt:lpstr>Marianne</vt:lpstr>
      <vt:lpstr>Noto Sans Symbols</vt:lpstr>
      <vt:lpstr>Symbol</vt:lpstr>
      <vt:lpstr>Times New Roman</vt:lpstr>
      <vt:lpstr>Wingdings</vt:lpstr>
      <vt:lpstr>Thème Office</vt:lpstr>
      <vt:lpstr>Introduction à la modélisation des risques liés aux contaminants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scénarios / variables d’entrée</vt:lpstr>
      <vt:lpstr>Présentation PowerPoint</vt:lpstr>
      <vt:lpstr>Présentation PowerPoint</vt:lpstr>
      <vt:lpstr>Présentation PowerPoint</vt:lpstr>
      <vt:lpstr>The 5 Main Functions of Models (source: Varenne et al. 2013)</vt:lpstr>
      <vt:lpstr>Présentation PowerPoint</vt:lpstr>
      <vt:lpstr>Source : Varenne (2008, 2013)</vt:lpstr>
      <vt:lpstr>Source : Varenne (2008, 2013)</vt:lpstr>
      <vt:lpstr>Source : Varenne (2008, 2013)</vt:lpstr>
      <vt:lpstr>Présentation PowerPoint</vt:lpstr>
      <vt:lpstr>Présentation PowerPoint</vt:lpstr>
      <vt:lpstr>Présentation PowerPoint</vt:lpstr>
      <vt:lpstr>Présentation PowerPoint</vt:lpstr>
      <vt:lpstr>Présentation PowerPoint</vt:lpstr>
      <vt:lpstr>Présentation PowerPoint</vt:lpstr>
      <vt:lpstr>(Stéphanie Mahévas, Ifremer)</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à la modélisation en (éco)toxicologie</dc:title>
  <dc:creator>Juliette Fabure</dc:creator>
  <cp:lastModifiedBy>Juliette Fabure</cp:lastModifiedBy>
  <cp:revision>26</cp:revision>
  <cp:lastPrinted>2024-01-08T07:06:21Z</cp:lastPrinted>
  <dcterms:created xsi:type="dcterms:W3CDTF">2023-12-11T09:52:28Z</dcterms:created>
  <dcterms:modified xsi:type="dcterms:W3CDTF">2024-01-08T07:08:41Z</dcterms:modified>
</cp:coreProperties>
</file>